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2" r:id="rId4"/>
    <p:sldId id="273" r:id="rId5"/>
    <p:sldId id="258" r:id="rId6"/>
    <p:sldId id="259" r:id="rId7"/>
    <p:sldId id="274" r:id="rId8"/>
    <p:sldId id="260" r:id="rId9"/>
    <p:sldId id="262" r:id="rId10"/>
    <p:sldId id="267" r:id="rId11"/>
    <p:sldId id="2063" r:id="rId12"/>
    <p:sldId id="269" r:id="rId13"/>
    <p:sldId id="270" r:id="rId14"/>
    <p:sldId id="2061" r:id="rId1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4" d="100"/>
          <a:sy n="114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0A9F5-5131-45EF-9A7D-B62B2A10586F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8B7041E-6089-4006-A0BB-A0AF9E82E300}">
      <dgm:prSet/>
      <dgm:spPr/>
      <dgm:t>
        <a:bodyPr/>
        <a:lstStyle/>
        <a:p>
          <a:r>
            <a:rPr lang="en-US"/>
            <a:t>A business partnership is an agreement between two or more individuals to manage and operate a business together</a:t>
          </a:r>
        </a:p>
      </dgm:t>
    </dgm:pt>
    <dgm:pt modelId="{B01157A3-3420-43AB-B06B-C82BD59178DD}" type="parTrans" cxnId="{65649145-8B65-4FAA-BD67-9EE55FB33C86}">
      <dgm:prSet/>
      <dgm:spPr/>
      <dgm:t>
        <a:bodyPr/>
        <a:lstStyle/>
        <a:p>
          <a:endParaRPr lang="en-US"/>
        </a:p>
      </dgm:t>
    </dgm:pt>
    <dgm:pt modelId="{838838F0-F0E1-4231-B3E9-8D884C0949E9}" type="sibTrans" cxnId="{65649145-8B65-4FAA-BD67-9EE55FB33C86}">
      <dgm:prSet/>
      <dgm:spPr/>
      <dgm:t>
        <a:bodyPr/>
        <a:lstStyle/>
        <a:p>
          <a:endParaRPr lang="en-US"/>
        </a:p>
      </dgm:t>
    </dgm:pt>
    <dgm:pt modelId="{8DE67F8B-57A1-4EB2-8740-CB7B6CF80AEC}">
      <dgm:prSet/>
      <dgm:spPr/>
      <dgm:t>
        <a:bodyPr/>
        <a:lstStyle/>
        <a:p>
          <a:r>
            <a:rPr lang="en-US"/>
            <a:t>Partnerships allow for shared resources, skills, and responsibilities</a:t>
          </a:r>
        </a:p>
      </dgm:t>
    </dgm:pt>
    <dgm:pt modelId="{2D14B89F-9364-4360-A348-A1CF6F7A72AE}" type="parTrans" cxnId="{C448B659-0235-42CD-BAB0-B7487047813C}">
      <dgm:prSet/>
      <dgm:spPr/>
      <dgm:t>
        <a:bodyPr/>
        <a:lstStyle/>
        <a:p>
          <a:endParaRPr lang="en-US"/>
        </a:p>
      </dgm:t>
    </dgm:pt>
    <dgm:pt modelId="{C53CE513-7E7B-4910-83AD-6998006F1EEF}" type="sibTrans" cxnId="{C448B659-0235-42CD-BAB0-B7487047813C}">
      <dgm:prSet/>
      <dgm:spPr/>
      <dgm:t>
        <a:bodyPr/>
        <a:lstStyle/>
        <a:p>
          <a:endParaRPr lang="en-US"/>
        </a:p>
      </dgm:t>
    </dgm:pt>
    <dgm:pt modelId="{22C8C844-FBAA-4781-92FB-CF77C0BB7CCD}">
      <dgm:prSet/>
      <dgm:spPr/>
      <dgm:t>
        <a:bodyPr/>
        <a:lstStyle/>
        <a:p>
          <a:r>
            <a:rPr lang="en-US"/>
            <a:t>Different types of partnerships suit various business needs and goals</a:t>
          </a:r>
        </a:p>
      </dgm:t>
    </dgm:pt>
    <dgm:pt modelId="{36E9D93E-0862-4BE2-9416-4ABF6D05BA2B}" type="parTrans" cxnId="{B4087E08-49BC-4910-8554-EA891D76EEBE}">
      <dgm:prSet/>
      <dgm:spPr/>
      <dgm:t>
        <a:bodyPr/>
        <a:lstStyle/>
        <a:p>
          <a:endParaRPr lang="en-US"/>
        </a:p>
      </dgm:t>
    </dgm:pt>
    <dgm:pt modelId="{192478F0-756F-43EA-9AA7-D4897422BFB7}" type="sibTrans" cxnId="{B4087E08-49BC-4910-8554-EA891D76EEBE}">
      <dgm:prSet/>
      <dgm:spPr/>
      <dgm:t>
        <a:bodyPr/>
        <a:lstStyle/>
        <a:p>
          <a:endParaRPr lang="en-US"/>
        </a:p>
      </dgm:t>
    </dgm:pt>
    <dgm:pt modelId="{51C78E25-FBA0-4B70-83A4-BD1FB07A7EE5}" type="pres">
      <dgm:prSet presAssocID="{8740A9F5-5131-45EF-9A7D-B62B2A10586F}" presName="outerComposite" presStyleCnt="0">
        <dgm:presLayoutVars>
          <dgm:chMax val="5"/>
          <dgm:dir/>
          <dgm:resizeHandles val="exact"/>
        </dgm:presLayoutVars>
      </dgm:prSet>
      <dgm:spPr/>
    </dgm:pt>
    <dgm:pt modelId="{B5AF9C35-671B-44BC-9044-690A3D78B7ED}" type="pres">
      <dgm:prSet presAssocID="{8740A9F5-5131-45EF-9A7D-B62B2A10586F}" presName="dummyMaxCanvas" presStyleCnt="0">
        <dgm:presLayoutVars/>
      </dgm:prSet>
      <dgm:spPr/>
    </dgm:pt>
    <dgm:pt modelId="{F19A4061-201C-4B22-B683-9DF4C8DD7E1E}" type="pres">
      <dgm:prSet presAssocID="{8740A9F5-5131-45EF-9A7D-B62B2A10586F}" presName="ThreeNodes_1" presStyleLbl="node1" presStyleIdx="0" presStyleCnt="3">
        <dgm:presLayoutVars>
          <dgm:bulletEnabled val="1"/>
        </dgm:presLayoutVars>
      </dgm:prSet>
      <dgm:spPr/>
    </dgm:pt>
    <dgm:pt modelId="{C78530E4-A09F-4898-A2BB-18C81839CCD1}" type="pres">
      <dgm:prSet presAssocID="{8740A9F5-5131-45EF-9A7D-B62B2A10586F}" presName="ThreeNodes_2" presStyleLbl="node1" presStyleIdx="1" presStyleCnt="3">
        <dgm:presLayoutVars>
          <dgm:bulletEnabled val="1"/>
        </dgm:presLayoutVars>
      </dgm:prSet>
      <dgm:spPr/>
    </dgm:pt>
    <dgm:pt modelId="{DBD60BDC-34E5-4E35-A515-E66F036A08B1}" type="pres">
      <dgm:prSet presAssocID="{8740A9F5-5131-45EF-9A7D-B62B2A10586F}" presName="ThreeNodes_3" presStyleLbl="node1" presStyleIdx="2" presStyleCnt="3">
        <dgm:presLayoutVars>
          <dgm:bulletEnabled val="1"/>
        </dgm:presLayoutVars>
      </dgm:prSet>
      <dgm:spPr/>
    </dgm:pt>
    <dgm:pt modelId="{2204320E-0A15-4FF7-8363-997F2E53B670}" type="pres">
      <dgm:prSet presAssocID="{8740A9F5-5131-45EF-9A7D-B62B2A10586F}" presName="ThreeConn_1-2" presStyleLbl="fgAccFollowNode1" presStyleIdx="0" presStyleCnt="2">
        <dgm:presLayoutVars>
          <dgm:bulletEnabled val="1"/>
        </dgm:presLayoutVars>
      </dgm:prSet>
      <dgm:spPr/>
    </dgm:pt>
    <dgm:pt modelId="{7152D2BF-31C7-412B-840E-A99ACD280AC8}" type="pres">
      <dgm:prSet presAssocID="{8740A9F5-5131-45EF-9A7D-B62B2A10586F}" presName="ThreeConn_2-3" presStyleLbl="fgAccFollowNode1" presStyleIdx="1" presStyleCnt="2">
        <dgm:presLayoutVars>
          <dgm:bulletEnabled val="1"/>
        </dgm:presLayoutVars>
      </dgm:prSet>
      <dgm:spPr/>
    </dgm:pt>
    <dgm:pt modelId="{84072530-F9E2-4AC8-BD57-26948BCB6584}" type="pres">
      <dgm:prSet presAssocID="{8740A9F5-5131-45EF-9A7D-B62B2A10586F}" presName="ThreeNodes_1_text" presStyleLbl="node1" presStyleIdx="2" presStyleCnt="3">
        <dgm:presLayoutVars>
          <dgm:bulletEnabled val="1"/>
        </dgm:presLayoutVars>
      </dgm:prSet>
      <dgm:spPr/>
    </dgm:pt>
    <dgm:pt modelId="{E42D9847-FB1D-4C85-AFDC-3E1276E38044}" type="pres">
      <dgm:prSet presAssocID="{8740A9F5-5131-45EF-9A7D-B62B2A10586F}" presName="ThreeNodes_2_text" presStyleLbl="node1" presStyleIdx="2" presStyleCnt="3">
        <dgm:presLayoutVars>
          <dgm:bulletEnabled val="1"/>
        </dgm:presLayoutVars>
      </dgm:prSet>
      <dgm:spPr/>
    </dgm:pt>
    <dgm:pt modelId="{7E5E2330-59D7-4B0A-B970-6AE5C3F9463E}" type="pres">
      <dgm:prSet presAssocID="{8740A9F5-5131-45EF-9A7D-B62B2A10586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2B40602-193F-49AB-9ECF-0180009071F3}" type="presOf" srcId="{A8B7041E-6089-4006-A0BB-A0AF9E82E300}" destId="{F19A4061-201C-4B22-B683-9DF4C8DD7E1E}" srcOrd="0" destOrd="0" presId="urn:microsoft.com/office/officeart/2005/8/layout/vProcess5"/>
    <dgm:cxn modelId="{7744CA04-C0F2-4FE4-879B-8E1891373EA1}" type="presOf" srcId="{8DE67F8B-57A1-4EB2-8740-CB7B6CF80AEC}" destId="{C78530E4-A09F-4898-A2BB-18C81839CCD1}" srcOrd="0" destOrd="0" presId="urn:microsoft.com/office/officeart/2005/8/layout/vProcess5"/>
    <dgm:cxn modelId="{B4087E08-49BC-4910-8554-EA891D76EEBE}" srcId="{8740A9F5-5131-45EF-9A7D-B62B2A10586F}" destId="{22C8C844-FBAA-4781-92FB-CF77C0BB7CCD}" srcOrd="2" destOrd="0" parTransId="{36E9D93E-0862-4BE2-9416-4ABF6D05BA2B}" sibTransId="{192478F0-756F-43EA-9AA7-D4897422BFB7}"/>
    <dgm:cxn modelId="{D181060E-EB7E-470B-A039-A66BDA60975F}" type="presOf" srcId="{C53CE513-7E7B-4910-83AD-6998006F1EEF}" destId="{7152D2BF-31C7-412B-840E-A99ACD280AC8}" srcOrd="0" destOrd="0" presId="urn:microsoft.com/office/officeart/2005/8/layout/vProcess5"/>
    <dgm:cxn modelId="{A148C022-6DAD-4EA7-BD45-54359E7EE19A}" type="presOf" srcId="{22C8C844-FBAA-4781-92FB-CF77C0BB7CCD}" destId="{DBD60BDC-34E5-4E35-A515-E66F036A08B1}" srcOrd="0" destOrd="0" presId="urn:microsoft.com/office/officeart/2005/8/layout/vProcess5"/>
    <dgm:cxn modelId="{65649145-8B65-4FAA-BD67-9EE55FB33C86}" srcId="{8740A9F5-5131-45EF-9A7D-B62B2A10586F}" destId="{A8B7041E-6089-4006-A0BB-A0AF9E82E300}" srcOrd="0" destOrd="0" parTransId="{B01157A3-3420-43AB-B06B-C82BD59178DD}" sibTransId="{838838F0-F0E1-4231-B3E9-8D884C0949E9}"/>
    <dgm:cxn modelId="{C448B659-0235-42CD-BAB0-B7487047813C}" srcId="{8740A9F5-5131-45EF-9A7D-B62B2A10586F}" destId="{8DE67F8B-57A1-4EB2-8740-CB7B6CF80AEC}" srcOrd="1" destOrd="0" parTransId="{2D14B89F-9364-4360-A348-A1CF6F7A72AE}" sibTransId="{C53CE513-7E7B-4910-83AD-6998006F1EEF}"/>
    <dgm:cxn modelId="{16833B9A-E9F3-47B2-AF99-0240DDCCCFCB}" type="presOf" srcId="{A8B7041E-6089-4006-A0BB-A0AF9E82E300}" destId="{84072530-F9E2-4AC8-BD57-26948BCB6584}" srcOrd="1" destOrd="0" presId="urn:microsoft.com/office/officeart/2005/8/layout/vProcess5"/>
    <dgm:cxn modelId="{E782AAC6-B793-4A7A-8FA0-C934FBE1ECFF}" type="presOf" srcId="{8740A9F5-5131-45EF-9A7D-B62B2A10586F}" destId="{51C78E25-FBA0-4B70-83A4-BD1FB07A7EE5}" srcOrd="0" destOrd="0" presId="urn:microsoft.com/office/officeart/2005/8/layout/vProcess5"/>
    <dgm:cxn modelId="{DC43F1E4-8452-4249-8181-D00069F23A03}" type="presOf" srcId="{22C8C844-FBAA-4781-92FB-CF77C0BB7CCD}" destId="{7E5E2330-59D7-4B0A-B970-6AE5C3F9463E}" srcOrd="1" destOrd="0" presId="urn:microsoft.com/office/officeart/2005/8/layout/vProcess5"/>
    <dgm:cxn modelId="{E54FF2EC-11B6-4E20-B63C-D7929A06C240}" type="presOf" srcId="{8DE67F8B-57A1-4EB2-8740-CB7B6CF80AEC}" destId="{E42D9847-FB1D-4C85-AFDC-3E1276E38044}" srcOrd="1" destOrd="0" presId="urn:microsoft.com/office/officeart/2005/8/layout/vProcess5"/>
    <dgm:cxn modelId="{0CAFCBF5-9BE0-4C08-945A-07D5C0782F18}" type="presOf" srcId="{838838F0-F0E1-4231-B3E9-8D884C0949E9}" destId="{2204320E-0A15-4FF7-8363-997F2E53B670}" srcOrd="0" destOrd="0" presId="urn:microsoft.com/office/officeart/2005/8/layout/vProcess5"/>
    <dgm:cxn modelId="{F41CFDCC-BD73-4595-8E49-2BD069FC4234}" type="presParOf" srcId="{51C78E25-FBA0-4B70-83A4-BD1FB07A7EE5}" destId="{B5AF9C35-671B-44BC-9044-690A3D78B7ED}" srcOrd="0" destOrd="0" presId="urn:microsoft.com/office/officeart/2005/8/layout/vProcess5"/>
    <dgm:cxn modelId="{417AD1C8-D1C6-4ED9-B71C-E89A20F431AE}" type="presParOf" srcId="{51C78E25-FBA0-4B70-83A4-BD1FB07A7EE5}" destId="{F19A4061-201C-4B22-B683-9DF4C8DD7E1E}" srcOrd="1" destOrd="0" presId="urn:microsoft.com/office/officeart/2005/8/layout/vProcess5"/>
    <dgm:cxn modelId="{7B5463E0-1D6E-4105-A9D3-27AA8967A8CD}" type="presParOf" srcId="{51C78E25-FBA0-4B70-83A4-BD1FB07A7EE5}" destId="{C78530E4-A09F-4898-A2BB-18C81839CCD1}" srcOrd="2" destOrd="0" presId="urn:microsoft.com/office/officeart/2005/8/layout/vProcess5"/>
    <dgm:cxn modelId="{8F1C8065-CEF1-483F-BE03-B2902A693AFE}" type="presParOf" srcId="{51C78E25-FBA0-4B70-83A4-BD1FB07A7EE5}" destId="{DBD60BDC-34E5-4E35-A515-E66F036A08B1}" srcOrd="3" destOrd="0" presId="urn:microsoft.com/office/officeart/2005/8/layout/vProcess5"/>
    <dgm:cxn modelId="{B426AD75-B272-462A-840E-49C47B5C8B58}" type="presParOf" srcId="{51C78E25-FBA0-4B70-83A4-BD1FB07A7EE5}" destId="{2204320E-0A15-4FF7-8363-997F2E53B670}" srcOrd="4" destOrd="0" presId="urn:microsoft.com/office/officeart/2005/8/layout/vProcess5"/>
    <dgm:cxn modelId="{3C3F1EA3-B455-4294-AF84-AE75AF9FE47F}" type="presParOf" srcId="{51C78E25-FBA0-4B70-83A4-BD1FB07A7EE5}" destId="{7152D2BF-31C7-412B-840E-A99ACD280AC8}" srcOrd="5" destOrd="0" presId="urn:microsoft.com/office/officeart/2005/8/layout/vProcess5"/>
    <dgm:cxn modelId="{1504E25D-121B-47E2-A08F-8FD7015F2667}" type="presParOf" srcId="{51C78E25-FBA0-4B70-83A4-BD1FB07A7EE5}" destId="{84072530-F9E2-4AC8-BD57-26948BCB6584}" srcOrd="6" destOrd="0" presId="urn:microsoft.com/office/officeart/2005/8/layout/vProcess5"/>
    <dgm:cxn modelId="{B53E1BA8-2BDA-4B0F-854C-847031DC41C1}" type="presParOf" srcId="{51C78E25-FBA0-4B70-83A4-BD1FB07A7EE5}" destId="{E42D9847-FB1D-4C85-AFDC-3E1276E38044}" srcOrd="7" destOrd="0" presId="urn:microsoft.com/office/officeart/2005/8/layout/vProcess5"/>
    <dgm:cxn modelId="{1F15DD82-ABB7-4D3B-AE01-FDAD099C1467}" type="presParOf" srcId="{51C78E25-FBA0-4B70-83A4-BD1FB07A7EE5}" destId="{7E5E2330-59D7-4B0A-B970-6AE5C3F9463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5A9E3B-72D4-4038-B6A3-698280CE9340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4A9BA65-BA92-4208-82CB-946770B89E4A}">
      <dgm:prSet/>
      <dgm:spPr/>
      <dgm:t>
        <a:bodyPr/>
        <a:lstStyle/>
        <a:p>
          <a:r>
            <a:rPr lang="en-US"/>
            <a:t>Definition: All partners share equal responsibility and liability</a:t>
          </a:r>
        </a:p>
      </dgm:t>
    </dgm:pt>
    <dgm:pt modelId="{443C3CF7-7F98-4AF3-8E69-2334F592EB88}" type="parTrans" cxnId="{80B3B712-1BB1-4B58-8E19-27A736BBB131}">
      <dgm:prSet/>
      <dgm:spPr/>
      <dgm:t>
        <a:bodyPr/>
        <a:lstStyle/>
        <a:p>
          <a:endParaRPr lang="en-US"/>
        </a:p>
      </dgm:t>
    </dgm:pt>
    <dgm:pt modelId="{14673A5C-7636-4AD6-B548-E6C21CA3029F}" type="sibTrans" cxnId="{80B3B712-1BB1-4B58-8E19-27A736BBB131}">
      <dgm:prSet/>
      <dgm:spPr/>
      <dgm:t>
        <a:bodyPr/>
        <a:lstStyle/>
        <a:p>
          <a:endParaRPr lang="en-US"/>
        </a:p>
      </dgm:t>
    </dgm:pt>
    <dgm:pt modelId="{895673B0-D591-446E-9E92-B979DD0A3562}">
      <dgm:prSet/>
      <dgm:spPr/>
      <dgm:t>
        <a:bodyPr/>
        <a:lstStyle/>
        <a:p>
          <a:r>
            <a:rPr lang="en-US"/>
            <a:t>Key features:</a:t>
          </a:r>
        </a:p>
      </dgm:t>
    </dgm:pt>
    <dgm:pt modelId="{C662B516-3AD9-4A41-9FCC-8390A947E9D7}" type="parTrans" cxnId="{5A2CD38B-FAA6-40F9-9520-9375513D04DE}">
      <dgm:prSet/>
      <dgm:spPr/>
      <dgm:t>
        <a:bodyPr/>
        <a:lstStyle/>
        <a:p>
          <a:endParaRPr lang="en-US"/>
        </a:p>
      </dgm:t>
    </dgm:pt>
    <dgm:pt modelId="{61968B13-D46B-4AA2-9309-4F2AABFB8B1E}" type="sibTrans" cxnId="{5A2CD38B-FAA6-40F9-9520-9375513D04DE}">
      <dgm:prSet/>
      <dgm:spPr/>
      <dgm:t>
        <a:bodyPr/>
        <a:lstStyle/>
        <a:p>
          <a:endParaRPr lang="en-US"/>
        </a:p>
      </dgm:t>
    </dgm:pt>
    <dgm:pt modelId="{68810B8A-C3BF-4EEF-B31A-9A9DE774635A}">
      <dgm:prSet/>
      <dgm:spPr/>
      <dgm:t>
        <a:bodyPr/>
        <a:lstStyle/>
        <a:p>
          <a:r>
            <a:rPr lang="en-US"/>
            <a:t>Shared management and decision-making</a:t>
          </a:r>
        </a:p>
      </dgm:t>
    </dgm:pt>
    <dgm:pt modelId="{FD8618FD-BBB7-44DB-99B7-9B68DF0474D8}" type="parTrans" cxnId="{A638562F-86E0-4746-BE92-3C8B69493F69}">
      <dgm:prSet/>
      <dgm:spPr/>
      <dgm:t>
        <a:bodyPr/>
        <a:lstStyle/>
        <a:p>
          <a:endParaRPr lang="en-US"/>
        </a:p>
      </dgm:t>
    </dgm:pt>
    <dgm:pt modelId="{812789C0-AEFA-415B-8763-CE3D6A3BEA9B}" type="sibTrans" cxnId="{A638562F-86E0-4746-BE92-3C8B69493F69}">
      <dgm:prSet/>
      <dgm:spPr/>
      <dgm:t>
        <a:bodyPr/>
        <a:lstStyle/>
        <a:p>
          <a:endParaRPr lang="en-US"/>
        </a:p>
      </dgm:t>
    </dgm:pt>
    <dgm:pt modelId="{A8F0FBFE-82C0-434A-894A-E51B2F615E7C}">
      <dgm:prSet/>
      <dgm:spPr/>
      <dgm:t>
        <a:bodyPr/>
        <a:lstStyle/>
        <a:p>
          <a:r>
            <a:rPr lang="en-US"/>
            <a:t>Equal profit and loss distribution (unless agreed otherwise)</a:t>
          </a:r>
        </a:p>
      </dgm:t>
    </dgm:pt>
    <dgm:pt modelId="{9B4B87F6-A966-4E61-8D22-87E166A8D404}" type="parTrans" cxnId="{CDA1F35F-2845-4580-9913-F22243033E31}">
      <dgm:prSet/>
      <dgm:spPr/>
      <dgm:t>
        <a:bodyPr/>
        <a:lstStyle/>
        <a:p>
          <a:endParaRPr lang="en-US"/>
        </a:p>
      </dgm:t>
    </dgm:pt>
    <dgm:pt modelId="{18D6AA45-F375-4826-9891-F5582893AFAF}" type="sibTrans" cxnId="{CDA1F35F-2845-4580-9913-F22243033E31}">
      <dgm:prSet/>
      <dgm:spPr/>
      <dgm:t>
        <a:bodyPr/>
        <a:lstStyle/>
        <a:p>
          <a:endParaRPr lang="en-US"/>
        </a:p>
      </dgm:t>
    </dgm:pt>
    <dgm:pt modelId="{DC1771C6-AD28-44B4-B31A-28A8F2908333}">
      <dgm:prSet/>
      <dgm:spPr/>
      <dgm:t>
        <a:bodyPr/>
        <a:lstStyle/>
        <a:p>
          <a:r>
            <a:rPr lang="en-US"/>
            <a:t>Unlimited personal liability for business debts</a:t>
          </a:r>
        </a:p>
      </dgm:t>
    </dgm:pt>
    <dgm:pt modelId="{838F74A0-E2AB-455F-9EBF-F331CA159C5C}" type="parTrans" cxnId="{3137CABD-B46B-42CA-8B1F-457ADF1F1E0F}">
      <dgm:prSet/>
      <dgm:spPr/>
      <dgm:t>
        <a:bodyPr/>
        <a:lstStyle/>
        <a:p>
          <a:endParaRPr lang="en-US"/>
        </a:p>
      </dgm:t>
    </dgm:pt>
    <dgm:pt modelId="{2CFC0F14-0D42-4821-96A6-D5E5EB9B3FD2}" type="sibTrans" cxnId="{3137CABD-B46B-42CA-8B1F-457ADF1F1E0F}">
      <dgm:prSet/>
      <dgm:spPr/>
      <dgm:t>
        <a:bodyPr/>
        <a:lstStyle/>
        <a:p>
          <a:endParaRPr lang="en-US"/>
        </a:p>
      </dgm:t>
    </dgm:pt>
    <dgm:pt modelId="{34D56C0F-3A3A-4CE8-9AAD-EFCE7865E56F}">
      <dgm:prSet/>
      <dgm:spPr/>
      <dgm:t>
        <a:bodyPr/>
        <a:lstStyle/>
        <a:p>
          <a:r>
            <a:rPr lang="en-US"/>
            <a:t>Split everything 50/50</a:t>
          </a:r>
        </a:p>
      </dgm:t>
    </dgm:pt>
    <dgm:pt modelId="{9A8DBC01-2707-4DF6-9556-3A1861706D6C}" type="parTrans" cxnId="{4815D495-669C-4EC3-AB2F-6A035D6B6C59}">
      <dgm:prSet/>
      <dgm:spPr/>
      <dgm:t>
        <a:bodyPr/>
        <a:lstStyle/>
        <a:p>
          <a:endParaRPr lang="en-US"/>
        </a:p>
      </dgm:t>
    </dgm:pt>
    <dgm:pt modelId="{42A9B1F6-98A1-4037-B63C-05B5A2C83079}" type="sibTrans" cxnId="{4815D495-669C-4EC3-AB2F-6A035D6B6C59}">
      <dgm:prSet/>
      <dgm:spPr/>
      <dgm:t>
        <a:bodyPr/>
        <a:lstStyle/>
        <a:p>
          <a:endParaRPr lang="en-US"/>
        </a:p>
      </dgm:t>
    </dgm:pt>
    <dgm:pt modelId="{49FEE476-49D8-4737-8A03-EA4C9964AB75}" type="pres">
      <dgm:prSet presAssocID="{C25A9E3B-72D4-4038-B6A3-698280CE9340}" presName="Name0" presStyleCnt="0">
        <dgm:presLayoutVars>
          <dgm:dir/>
          <dgm:animLvl val="lvl"/>
          <dgm:resizeHandles val="exact"/>
        </dgm:presLayoutVars>
      </dgm:prSet>
      <dgm:spPr/>
    </dgm:pt>
    <dgm:pt modelId="{48DAAFD5-F249-43DB-80EA-30FF7EB3111C}" type="pres">
      <dgm:prSet presAssocID="{895673B0-D591-446E-9E92-B979DD0A3562}" presName="boxAndChildren" presStyleCnt="0"/>
      <dgm:spPr/>
    </dgm:pt>
    <dgm:pt modelId="{F968B713-0225-4CB0-A70B-ABBD9AC1EEC9}" type="pres">
      <dgm:prSet presAssocID="{895673B0-D591-446E-9E92-B979DD0A3562}" presName="parentTextBox" presStyleLbl="node1" presStyleIdx="0" presStyleCnt="2"/>
      <dgm:spPr/>
    </dgm:pt>
    <dgm:pt modelId="{0FEFEA94-FB9F-4D1E-9321-52B563E5E26A}" type="pres">
      <dgm:prSet presAssocID="{895673B0-D591-446E-9E92-B979DD0A3562}" presName="entireBox" presStyleLbl="node1" presStyleIdx="0" presStyleCnt="2"/>
      <dgm:spPr/>
    </dgm:pt>
    <dgm:pt modelId="{E6D8ECC0-8EF1-4502-8F02-24900AABD3E6}" type="pres">
      <dgm:prSet presAssocID="{895673B0-D591-446E-9E92-B979DD0A3562}" presName="descendantBox" presStyleCnt="0"/>
      <dgm:spPr/>
    </dgm:pt>
    <dgm:pt modelId="{47084213-D57C-4041-8F62-41C218B6CD1F}" type="pres">
      <dgm:prSet presAssocID="{68810B8A-C3BF-4EEF-B31A-9A9DE774635A}" presName="childTextBox" presStyleLbl="fgAccFollowNode1" presStyleIdx="0" presStyleCnt="4">
        <dgm:presLayoutVars>
          <dgm:bulletEnabled val="1"/>
        </dgm:presLayoutVars>
      </dgm:prSet>
      <dgm:spPr/>
    </dgm:pt>
    <dgm:pt modelId="{05DF2547-3FC6-40A1-9F9F-2D8CD7C2DEF1}" type="pres">
      <dgm:prSet presAssocID="{A8F0FBFE-82C0-434A-894A-E51B2F615E7C}" presName="childTextBox" presStyleLbl="fgAccFollowNode1" presStyleIdx="1" presStyleCnt="4">
        <dgm:presLayoutVars>
          <dgm:bulletEnabled val="1"/>
        </dgm:presLayoutVars>
      </dgm:prSet>
      <dgm:spPr/>
    </dgm:pt>
    <dgm:pt modelId="{134F8B49-2EB0-4771-A4A7-FDB35980F1B9}" type="pres">
      <dgm:prSet presAssocID="{DC1771C6-AD28-44B4-B31A-28A8F2908333}" presName="childTextBox" presStyleLbl="fgAccFollowNode1" presStyleIdx="2" presStyleCnt="4">
        <dgm:presLayoutVars>
          <dgm:bulletEnabled val="1"/>
        </dgm:presLayoutVars>
      </dgm:prSet>
      <dgm:spPr/>
    </dgm:pt>
    <dgm:pt modelId="{452A2525-C768-4BB0-9092-8EA4EE877FCF}" type="pres">
      <dgm:prSet presAssocID="{34D56C0F-3A3A-4CE8-9AAD-EFCE7865E56F}" presName="childTextBox" presStyleLbl="fgAccFollowNode1" presStyleIdx="3" presStyleCnt="4">
        <dgm:presLayoutVars>
          <dgm:bulletEnabled val="1"/>
        </dgm:presLayoutVars>
      </dgm:prSet>
      <dgm:spPr/>
    </dgm:pt>
    <dgm:pt modelId="{7063CD86-FF0D-4298-8671-07A49DCFD62F}" type="pres">
      <dgm:prSet presAssocID="{14673A5C-7636-4AD6-B548-E6C21CA3029F}" presName="sp" presStyleCnt="0"/>
      <dgm:spPr/>
    </dgm:pt>
    <dgm:pt modelId="{F99E3DEA-4224-4A3E-A830-1FF51510FE4E}" type="pres">
      <dgm:prSet presAssocID="{24A9BA65-BA92-4208-82CB-946770B89E4A}" presName="arrowAndChildren" presStyleCnt="0"/>
      <dgm:spPr/>
    </dgm:pt>
    <dgm:pt modelId="{28AAD9B8-9DE4-4A60-AB45-25CEEC06F451}" type="pres">
      <dgm:prSet presAssocID="{24A9BA65-BA92-4208-82CB-946770B89E4A}" presName="parentTextArrow" presStyleLbl="node1" presStyleIdx="1" presStyleCnt="2"/>
      <dgm:spPr/>
    </dgm:pt>
  </dgm:ptLst>
  <dgm:cxnLst>
    <dgm:cxn modelId="{80B3B712-1BB1-4B58-8E19-27A736BBB131}" srcId="{C25A9E3B-72D4-4038-B6A3-698280CE9340}" destId="{24A9BA65-BA92-4208-82CB-946770B89E4A}" srcOrd="0" destOrd="0" parTransId="{443C3CF7-7F98-4AF3-8E69-2334F592EB88}" sibTransId="{14673A5C-7636-4AD6-B548-E6C21CA3029F}"/>
    <dgm:cxn modelId="{A638562F-86E0-4746-BE92-3C8B69493F69}" srcId="{895673B0-D591-446E-9E92-B979DD0A3562}" destId="{68810B8A-C3BF-4EEF-B31A-9A9DE774635A}" srcOrd="0" destOrd="0" parTransId="{FD8618FD-BBB7-44DB-99B7-9B68DF0474D8}" sibTransId="{812789C0-AEFA-415B-8763-CE3D6A3BEA9B}"/>
    <dgm:cxn modelId="{CDA1F35F-2845-4580-9913-F22243033E31}" srcId="{895673B0-D591-446E-9E92-B979DD0A3562}" destId="{A8F0FBFE-82C0-434A-894A-E51B2F615E7C}" srcOrd="1" destOrd="0" parTransId="{9B4B87F6-A966-4E61-8D22-87E166A8D404}" sibTransId="{18D6AA45-F375-4826-9891-F5582893AFAF}"/>
    <dgm:cxn modelId="{5E2AB761-2BDD-42B2-A1BF-037AEC710823}" type="presOf" srcId="{895673B0-D591-446E-9E92-B979DD0A3562}" destId="{0FEFEA94-FB9F-4D1E-9321-52B563E5E26A}" srcOrd="1" destOrd="0" presId="urn:microsoft.com/office/officeart/2005/8/layout/process4"/>
    <dgm:cxn modelId="{B0EF296F-AA53-4ACB-BE95-1CC28C3C38D2}" type="presOf" srcId="{A8F0FBFE-82C0-434A-894A-E51B2F615E7C}" destId="{05DF2547-3FC6-40A1-9F9F-2D8CD7C2DEF1}" srcOrd="0" destOrd="0" presId="urn:microsoft.com/office/officeart/2005/8/layout/process4"/>
    <dgm:cxn modelId="{9C89E77F-BB02-4A01-BE25-D24489098E5E}" type="presOf" srcId="{DC1771C6-AD28-44B4-B31A-28A8F2908333}" destId="{134F8B49-2EB0-4771-A4A7-FDB35980F1B9}" srcOrd="0" destOrd="0" presId="urn:microsoft.com/office/officeart/2005/8/layout/process4"/>
    <dgm:cxn modelId="{5A2CD38B-FAA6-40F9-9520-9375513D04DE}" srcId="{C25A9E3B-72D4-4038-B6A3-698280CE9340}" destId="{895673B0-D591-446E-9E92-B979DD0A3562}" srcOrd="1" destOrd="0" parTransId="{C662B516-3AD9-4A41-9FCC-8390A947E9D7}" sibTransId="{61968B13-D46B-4AA2-9309-4F2AABFB8B1E}"/>
    <dgm:cxn modelId="{4815D495-669C-4EC3-AB2F-6A035D6B6C59}" srcId="{895673B0-D591-446E-9E92-B979DD0A3562}" destId="{34D56C0F-3A3A-4CE8-9AAD-EFCE7865E56F}" srcOrd="3" destOrd="0" parTransId="{9A8DBC01-2707-4DF6-9556-3A1861706D6C}" sibTransId="{42A9B1F6-98A1-4037-B63C-05B5A2C83079}"/>
    <dgm:cxn modelId="{82EBBAA5-22DB-4C40-B1E9-ED40584FBB51}" type="presOf" srcId="{34D56C0F-3A3A-4CE8-9AAD-EFCE7865E56F}" destId="{452A2525-C768-4BB0-9092-8EA4EE877FCF}" srcOrd="0" destOrd="0" presId="urn:microsoft.com/office/officeart/2005/8/layout/process4"/>
    <dgm:cxn modelId="{3792E7AC-262B-48BE-A921-4C8654F4F0B4}" type="presOf" srcId="{895673B0-D591-446E-9E92-B979DD0A3562}" destId="{F968B713-0225-4CB0-A70B-ABBD9AC1EEC9}" srcOrd="0" destOrd="0" presId="urn:microsoft.com/office/officeart/2005/8/layout/process4"/>
    <dgm:cxn modelId="{9C3BB0B8-720D-4803-9B92-786E940E2BF1}" type="presOf" srcId="{24A9BA65-BA92-4208-82CB-946770B89E4A}" destId="{28AAD9B8-9DE4-4A60-AB45-25CEEC06F451}" srcOrd="0" destOrd="0" presId="urn:microsoft.com/office/officeart/2005/8/layout/process4"/>
    <dgm:cxn modelId="{3137CABD-B46B-42CA-8B1F-457ADF1F1E0F}" srcId="{895673B0-D591-446E-9E92-B979DD0A3562}" destId="{DC1771C6-AD28-44B4-B31A-28A8F2908333}" srcOrd="2" destOrd="0" parTransId="{838F74A0-E2AB-455F-9EBF-F331CA159C5C}" sibTransId="{2CFC0F14-0D42-4821-96A6-D5E5EB9B3FD2}"/>
    <dgm:cxn modelId="{B9ADF9E8-04B1-45B6-AA91-C47A4C138975}" type="presOf" srcId="{68810B8A-C3BF-4EEF-B31A-9A9DE774635A}" destId="{47084213-D57C-4041-8F62-41C218B6CD1F}" srcOrd="0" destOrd="0" presId="urn:microsoft.com/office/officeart/2005/8/layout/process4"/>
    <dgm:cxn modelId="{76C009F0-D7AB-4206-AA30-2C9204F50802}" type="presOf" srcId="{C25A9E3B-72D4-4038-B6A3-698280CE9340}" destId="{49FEE476-49D8-4737-8A03-EA4C9964AB75}" srcOrd="0" destOrd="0" presId="urn:microsoft.com/office/officeart/2005/8/layout/process4"/>
    <dgm:cxn modelId="{6982907C-BA65-4148-8457-9A9E3B9CEA19}" type="presParOf" srcId="{49FEE476-49D8-4737-8A03-EA4C9964AB75}" destId="{48DAAFD5-F249-43DB-80EA-30FF7EB3111C}" srcOrd="0" destOrd="0" presId="urn:microsoft.com/office/officeart/2005/8/layout/process4"/>
    <dgm:cxn modelId="{38C7257C-FAA5-487C-B973-16B8EB1D6D77}" type="presParOf" srcId="{48DAAFD5-F249-43DB-80EA-30FF7EB3111C}" destId="{F968B713-0225-4CB0-A70B-ABBD9AC1EEC9}" srcOrd="0" destOrd="0" presId="urn:microsoft.com/office/officeart/2005/8/layout/process4"/>
    <dgm:cxn modelId="{EB29C7B6-4797-4422-AEDD-6504E14CFB32}" type="presParOf" srcId="{48DAAFD5-F249-43DB-80EA-30FF7EB3111C}" destId="{0FEFEA94-FB9F-4D1E-9321-52B563E5E26A}" srcOrd="1" destOrd="0" presId="urn:microsoft.com/office/officeart/2005/8/layout/process4"/>
    <dgm:cxn modelId="{8FF39B4C-9B9F-4225-865B-93DCE00CD34F}" type="presParOf" srcId="{48DAAFD5-F249-43DB-80EA-30FF7EB3111C}" destId="{E6D8ECC0-8EF1-4502-8F02-24900AABD3E6}" srcOrd="2" destOrd="0" presId="urn:microsoft.com/office/officeart/2005/8/layout/process4"/>
    <dgm:cxn modelId="{246041B7-5F6A-48EB-B0E0-0F94A03E88E1}" type="presParOf" srcId="{E6D8ECC0-8EF1-4502-8F02-24900AABD3E6}" destId="{47084213-D57C-4041-8F62-41C218B6CD1F}" srcOrd="0" destOrd="0" presId="urn:microsoft.com/office/officeart/2005/8/layout/process4"/>
    <dgm:cxn modelId="{FC15CE9A-AE6F-44B3-B55C-71F218123F80}" type="presParOf" srcId="{E6D8ECC0-8EF1-4502-8F02-24900AABD3E6}" destId="{05DF2547-3FC6-40A1-9F9F-2D8CD7C2DEF1}" srcOrd="1" destOrd="0" presId="urn:microsoft.com/office/officeart/2005/8/layout/process4"/>
    <dgm:cxn modelId="{B48A0212-9DFB-4E42-AB25-3DA54AB9E878}" type="presParOf" srcId="{E6D8ECC0-8EF1-4502-8F02-24900AABD3E6}" destId="{134F8B49-2EB0-4771-A4A7-FDB35980F1B9}" srcOrd="2" destOrd="0" presId="urn:microsoft.com/office/officeart/2005/8/layout/process4"/>
    <dgm:cxn modelId="{CF7109AD-A34E-4623-8927-60F302945D13}" type="presParOf" srcId="{E6D8ECC0-8EF1-4502-8F02-24900AABD3E6}" destId="{452A2525-C768-4BB0-9092-8EA4EE877FCF}" srcOrd="3" destOrd="0" presId="urn:microsoft.com/office/officeart/2005/8/layout/process4"/>
    <dgm:cxn modelId="{20F9B26C-879D-4A65-861F-F46F9167A2D6}" type="presParOf" srcId="{49FEE476-49D8-4737-8A03-EA4C9964AB75}" destId="{7063CD86-FF0D-4298-8671-07A49DCFD62F}" srcOrd="1" destOrd="0" presId="urn:microsoft.com/office/officeart/2005/8/layout/process4"/>
    <dgm:cxn modelId="{6EA72FEB-8760-4350-BFFB-C94985955C54}" type="presParOf" srcId="{49FEE476-49D8-4737-8A03-EA4C9964AB75}" destId="{F99E3DEA-4224-4A3E-A830-1FF51510FE4E}" srcOrd="2" destOrd="0" presId="urn:microsoft.com/office/officeart/2005/8/layout/process4"/>
    <dgm:cxn modelId="{7ABF0849-C73E-4638-948F-67150BCF96A3}" type="presParOf" srcId="{F99E3DEA-4224-4A3E-A830-1FF51510FE4E}" destId="{28AAD9B8-9DE4-4A60-AB45-25CEEC06F45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096D68-46A7-417A-BD63-6A5305D7319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5650C1-E179-455F-BAB3-7ADFA97C3349}">
      <dgm:prSet/>
      <dgm:spPr/>
      <dgm:t>
        <a:bodyPr/>
        <a:lstStyle/>
        <a:p>
          <a:r>
            <a:rPr lang="en-US" dirty="0"/>
            <a:t>Definition: </a:t>
          </a:r>
          <a:r>
            <a:rPr lang="en-US" b="1" i="0" dirty="0"/>
            <a:t>a business owned by two or more parties</a:t>
          </a:r>
          <a:r>
            <a:rPr lang="en-US" b="0" i="0" dirty="0"/>
            <a:t>, with at least one being the general partner who oversees the business, and one or more </a:t>
          </a:r>
          <a:r>
            <a:rPr lang="en-US" b="0" i="0" dirty="0" err="1"/>
            <a:t>thare</a:t>
          </a:r>
          <a:r>
            <a:rPr lang="en-US" b="0" i="0" dirty="0"/>
            <a:t> are limited p</a:t>
          </a:r>
          <a:r>
            <a:rPr lang="en-US" dirty="0"/>
            <a:t>artners</a:t>
          </a:r>
        </a:p>
      </dgm:t>
    </dgm:pt>
    <dgm:pt modelId="{C8B3514E-B223-4731-B79D-C9BA9D6B1D96}" type="parTrans" cxnId="{2ABA8B7D-F0DD-404C-B40A-BE6DA2C65CC5}">
      <dgm:prSet/>
      <dgm:spPr/>
      <dgm:t>
        <a:bodyPr/>
        <a:lstStyle/>
        <a:p>
          <a:endParaRPr lang="en-US"/>
        </a:p>
      </dgm:t>
    </dgm:pt>
    <dgm:pt modelId="{A0A45D24-57C7-44BC-A4BC-EE12D55CD927}" type="sibTrans" cxnId="{2ABA8B7D-F0DD-404C-B40A-BE6DA2C65CC5}">
      <dgm:prSet/>
      <dgm:spPr/>
      <dgm:t>
        <a:bodyPr/>
        <a:lstStyle/>
        <a:p>
          <a:endParaRPr lang="en-US"/>
        </a:p>
      </dgm:t>
    </dgm:pt>
    <dgm:pt modelId="{087C5CEC-FCBA-4D23-9A88-2B8097A7E462}">
      <dgm:prSet/>
      <dgm:spPr/>
      <dgm:t>
        <a:bodyPr/>
        <a:lstStyle/>
        <a:p>
          <a:r>
            <a:rPr lang="en-US"/>
            <a:t>Key features:</a:t>
          </a:r>
        </a:p>
      </dgm:t>
    </dgm:pt>
    <dgm:pt modelId="{1F06074B-4900-4DFE-B02E-22263A17CA8E}" type="parTrans" cxnId="{5FCCD43A-B524-4CF5-891B-8D8CA8A908CD}">
      <dgm:prSet/>
      <dgm:spPr/>
      <dgm:t>
        <a:bodyPr/>
        <a:lstStyle/>
        <a:p>
          <a:endParaRPr lang="en-US"/>
        </a:p>
      </dgm:t>
    </dgm:pt>
    <dgm:pt modelId="{17E99CC1-0FBF-4C23-BC33-3F70E275297B}" type="sibTrans" cxnId="{5FCCD43A-B524-4CF5-891B-8D8CA8A908CD}">
      <dgm:prSet/>
      <dgm:spPr/>
      <dgm:t>
        <a:bodyPr/>
        <a:lstStyle/>
        <a:p>
          <a:endParaRPr lang="en-US"/>
        </a:p>
      </dgm:t>
    </dgm:pt>
    <dgm:pt modelId="{EE39444B-1133-4AED-8ECD-4FEB58849ECA}">
      <dgm:prSet/>
      <dgm:spPr/>
      <dgm:t>
        <a:bodyPr/>
        <a:lstStyle/>
        <a:p>
          <a:r>
            <a:rPr lang="en-US" dirty="0"/>
            <a:t>General partners manage the business and have </a:t>
          </a:r>
          <a:r>
            <a:rPr lang="en-US" u="sng" dirty="0"/>
            <a:t>unlimited</a:t>
          </a:r>
          <a:r>
            <a:rPr lang="en-US" dirty="0"/>
            <a:t> liability</a:t>
          </a:r>
        </a:p>
      </dgm:t>
    </dgm:pt>
    <dgm:pt modelId="{0FB88F6D-6BF0-4A4A-8748-1A301D8F51FE}" type="parTrans" cxnId="{F1B20813-614A-4C50-8588-A0BC302FC9BF}">
      <dgm:prSet/>
      <dgm:spPr/>
      <dgm:t>
        <a:bodyPr/>
        <a:lstStyle/>
        <a:p>
          <a:endParaRPr lang="en-US"/>
        </a:p>
      </dgm:t>
    </dgm:pt>
    <dgm:pt modelId="{B7C71B77-0684-487F-8402-84C168A08F3A}" type="sibTrans" cxnId="{F1B20813-614A-4C50-8588-A0BC302FC9BF}">
      <dgm:prSet/>
      <dgm:spPr/>
      <dgm:t>
        <a:bodyPr/>
        <a:lstStyle/>
        <a:p>
          <a:endParaRPr lang="en-US"/>
        </a:p>
      </dgm:t>
    </dgm:pt>
    <dgm:pt modelId="{F50350B1-C8D9-4350-87A1-95122AD93634}">
      <dgm:prSet/>
      <dgm:spPr/>
      <dgm:t>
        <a:bodyPr/>
        <a:lstStyle/>
        <a:p>
          <a:r>
            <a:rPr lang="en-US" dirty="0"/>
            <a:t>Limited partners invest money but have no part in management</a:t>
          </a:r>
        </a:p>
      </dgm:t>
    </dgm:pt>
    <dgm:pt modelId="{54AF22B4-83B5-46CA-851F-134957837FAD}" type="parTrans" cxnId="{D2A28D5F-4778-492B-A367-046BBB79D4E8}">
      <dgm:prSet/>
      <dgm:spPr/>
      <dgm:t>
        <a:bodyPr/>
        <a:lstStyle/>
        <a:p>
          <a:endParaRPr lang="en-US"/>
        </a:p>
      </dgm:t>
    </dgm:pt>
    <dgm:pt modelId="{CDBF5180-4870-4D9D-84E3-E38316AFDF9A}" type="sibTrans" cxnId="{D2A28D5F-4778-492B-A367-046BBB79D4E8}">
      <dgm:prSet/>
      <dgm:spPr/>
      <dgm:t>
        <a:bodyPr/>
        <a:lstStyle/>
        <a:p>
          <a:endParaRPr lang="en-US"/>
        </a:p>
      </dgm:t>
    </dgm:pt>
    <dgm:pt modelId="{DE6BA4C2-4098-45C8-A6C4-4B223F4DC590}">
      <dgm:prSet/>
      <dgm:spPr/>
      <dgm:t>
        <a:bodyPr/>
        <a:lstStyle/>
        <a:p>
          <a:r>
            <a:rPr lang="en-US" dirty="0"/>
            <a:t>The Limited partners' liability is restricted to their investment (personal property is protected)</a:t>
          </a:r>
        </a:p>
      </dgm:t>
    </dgm:pt>
    <dgm:pt modelId="{28C5A805-2B65-4154-91F6-F614AA870096}" type="parTrans" cxnId="{1BE40B3F-03BE-4178-B081-1A11EF301C20}">
      <dgm:prSet/>
      <dgm:spPr/>
      <dgm:t>
        <a:bodyPr/>
        <a:lstStyle/>
        <a:p>
          <a:endParaRPr lang="en-US"/>
        </a:p>
      </dgm:t>
    </dgm:pt>
    <dgm:pt modelId="{678C2195-2471-41F9-87C6-0BAF16A8BD58}" type="sibTrans" cxnId="{1BE40B3F-03BE-4178-B081-1A11EF301C20}">
      <dgm:prSet/>
      <dgm:spPr/>
      <dgm:t>
        <a:bodyPr/>
        <a:lstStyle/>
        <a:p>
          <a:endParaRPr lang="en-US"/>
        </a:p>
      </dgm:t>
    </dgm:pt>
    <dgm:pt modelId="{79696835-4CAE-491E-B63D-20E71741FF23}">
      <dgm:prSet/>
      <dgm:spPr/>
      <dgm:t>
        <a:bodyPr/>
        <a:lstStyle/>
        <a:p>
          <a:endParaRPr lang="en-US" dirty="0"/>
        </a:p>
      </dgm:t>
    </dgm:pt>
    <dgm:pt modelId="{34B535A8-DB3D-4225-8506-72E03C08B79D}" type="parTrans" cxnId="{8C74C420-3064-4272-980C-7FABF222AF6D}">
      <dgm:prSet/>
      <dgm:spPr/>
      <dgm:t>
        <a:bodyPr/>
        <a:lstStyle/>
        <a:p>
          <a:endParaRPr lang="en-US"/>
        </a:p>
      </dgm:t>
    </dgm:pt>
    <dgm:pt modelId="{E60AF49F-2929-4809-A147-96AE095B8852}" type="sibTrans" cxnId="{8C74C420-3064-4272-980C-7FABF222AF6D}">
      <dgm:prSet/>
      <dgm:spPr/>
      <dgm:t>
        <a:bodyPr/>
        <a:lstStyle/>
        <a:p>
          <a:endParaRPr lang="en-US"/>
        </a:p>
      </dgm:t>
    </dgm:pt>
    <dgm:pt modelId="{C71BCD2A-6AC7-4ED1-AC91-E650F9AC33B8}">
      <dgm:prSet/>
      <dgm:spPr/>
      <dgm:t>
        <a:bodyPr/>
        <a:lstStyle/>
        <a:p>
          <a:r>
            <a:rPr lang="en-US" dirty="0"/>
            <a:t>Also Called a </a:t>
          </a:r>
          <a:r>
            <a:rPr lang="en-US" b="1" u="sng" dirty="0"/>
            <a:t>Silent Partner</a:t>
          </a:r>
        </a:p>
      </dgm:t>
    </dgm:pt>
    <dgm:pt modelId="{53A036B9-A66D-4BD7-BA33-19166EC53611}" type="parTrans" cxnId="{F26E15C0-9E68-4A84-B663-0BD8D96CEAFE}">
      <dgm:prSet/>
      <dgm:spPr/>
      <dgm:t>
        <a:bodyPr/>
        <a:lstStyle/>
        <a:p>
          <a:endParaRPr lang="en-US"/>
        </a:p>
      </dgm:t>
    </dgm:pt>
    <dgm:pt modelId="{F68E940F-F8E0-4E61-81D9-AA66BCF38768}" type="sibTrans" cxnId="{F26E15C0-9E68-4A84-B663-0BD8D96CEAFE}">
      <dgm:prSet/>
      <dgm:spPr/>
      <dgm:t>
        <a:bodyPr/>
        <a:lstStyle/>
        <a:p>
          <a:endParaRPr lang="en-US"/>
        </a:p>
      </dgm:t>
    </dgm:pt>
    <dgm:pt modelId="{0BB0EFFE-5CD1-47EC-8B6D-D2D2B094403C}">
      <dgm:prSet/>
      <dgm:spPr/>
      <dgm:t>
        <a:bodyPr/>
        <a:lstStyle/>
        <a:p>
          <a:r>
            <a:rPr lang="en-US" b="1" u="sng" dirty="0"/>
            <a:t>Basically done to gain more capital through investments</a:t>
          </a:r>
        </a:p>
      </dgm:t>
    </dgm:pt>
    <dgm:pt modelId="{C423B67A-0E8A-4CFB-94E8-19B037F7EB41}" type="parTrans" cxnId="{52F56386-04F6-48EC-A4AA-5DFF58C63579}">
      <dgm:prSet/>
      <dgm:spPr/>
    </dgm:pt>
    <dgm:pt modelId="{BB7079C0-4FA8-4AF0-ADE6-24838FECD841}" type="sibTrans" cxnId="{52F56386-04F6-48EC-A4AA-5DFF58C63579}">
      <dgm:prSet/>
      <dgm:spPr/>
    </dgm:pt>
    <dgm:pt modelId="{12EA0E9D-7714-4F4E-93B7-C9EDCD8A99E5}" type="pres">
      <dgm:prSet presAssocID="{81096D68-46A7-417A-BD63-6A5305D7319A}" presName="linear" presStyleCnt="0">
        <dgm:presLayoutVars>
          <dgm:animLvl val="lvl"/>
          <dgm:resizeHandles val="exact"/>
        </dgm:presLayoutVars>
      </dgm:prSet>
      <dgm:spPr/>
    </dgm:pt>
    <dgm:pt modelId="{8B1F61D9-9213-436C-9D89-D651E658A5C1}" type="pres">
      <dgm:prSet presAssocID="{EB5650C1-E179-455F-BAB3-7ADFA97C334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E0911CC-23DB-4368-805E-B8FABEED2ECC}" type="pres">
      <dgm:prSet presAssocID="{A0A45D24-57C7-44BC-A4BC-EE12D55CD927}" presName="spacer" presStyleCnt="0"/>
      <dgm:spPr/>
    </dgm:pt>
    <dgm:pt modelId="{B1A5B35D-DA09-41AA-AFD2-9B215D68772F}" type="pres">
      <dgm:prSet presAssocID="{087C5CEC-FCBA-4D23-9A88-2B8097A7E462}" presName="parentText" presStyleLbl="node1" presStyleIdx="1" presStyleCnt="2" custScaleY="54536">
        <dgm:presLayoutVars>
          <dgm:chMax val="0"/>
          <dgm:bulletEnabled val="1"/>
        </dgm:presLayoutVars>
      </dgm:prSet>
      <dgm:spPr/>
    </dgm:pt>
    <dgm:pt modelId="{161F5BC3-E08E-467D-836A-12674A2EC739}" type="pres">
      <dgm:prSet presAssocID="{087C5CEC-FCBA-4D23-9A88-2B8097A7E46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1B20813-614A-4C50-8588-A0BC302FC9BF}" srcId="{087C5CEC-FCBA-4D23-9A88-2B8097A7E462}" destId="{EE39444B-1133-4AED-8ECD-4FEB58849ECA}" srcOrd="0" destOrd="0" parTransId="{0FB88F6D-6BF0-4A4A-8748-1A301D8F51FE}" sibTransId="{B7C71B77-0684-487F-8402-84C168A08F3A}"/>
    <dgm:cxn modelId="{1B393C1A-BA40-4B93-9857-4A5F78843574}" type="presOf" srcId="{79696835-4CAE-491E-B63D-20E71741FF23}" destId="{161F5BC3-E08E-467D-836A-12674A2EC739}" srcOrd="0" destOrd="5" presId="urn:microsoft.com/office/officeart/2005/8/layout/vList2"/>
    <dgm:cxn modelId="{8C74C420-3064-4272-980C-7FABF222AF6D}" srcId="{087C5CEC-FCBA-4D23-9A88-2B8097A7E462}" destId="{79696835-4CAE-491E-B63D-20E71741FF23}" srcOrd="5" destOrd="0" parTransId="{34B535A8-DB3D-4225-8506-72E03C08B79D}" sibTransId="{E60AF49F-2929-4809-A147-96AE095B8852}"/>
    <dgm:cxn modelId="{5FCCD43A-B524-4CF5-891B-8D8CA8A908CD}" srcId="{81096D68-46A7-417A-BD63-6A5305D7319A}" destId="{087C5CEC-FCBA-4D23-9A88-2B8097A7E462}" srcOrd="1" destOrd="0" parTransId="{1F06074B-4900-4DFE-B02E-22263A17CA8E}" sibTransId="{17E99CC1-0FBF-4C23-BC33-3F70E275297B}"/>
    <dgm:cxn modelId="{1BE40B3F-03BE-4178-B081-1A11EF301C20}" srcId="{087C5CEC-FCBA-4D23-9A88-2B8097A7E462}" destId="{DE6BA4C2-4098-45C8-A6C4-4B223F4DC590}" srcOrd="2" destOrd="0" parTransId="{28C5A805-2B65-4154-91F6-F614AA870096}" sibTransId="{678C2195-2471-41F9-87C6-0BAF16A8BD58}"/>
    <dgm:cxn modelId="{D2A28D5F-4778-492B-A367-046BBB79D4E8}" srcId="{087C5CEC-FCBA-4D23-9A88-2B8097A7E462}" destId="{F50350B1-C8D9-4350-87A1-95122AD93634}" srcOrd="1" destOrd="0" parTransId="{54AF22B4-83B5-46CA-851F-134957837FAD}" sibTransId="{CDBF5180-4870-4D9D-84E3-E38316AFDF9A}"/>
    <dgm:cxn modelId="{CA166E45-B6B3-4ABA-B1BE-AC6F8E4B85D6}" type="presOf" srcId="{DE6BA4C2-4098-45C8-A6C4-4B223F4DC590}" destId="{161F5BC3-E08E-467D-836A-12674A2EC739}" srcOrd="0" destOrd="2" presId="urn:microsoft.com/office/officeart/2005/8/layout/vList2"/>
    <dgm:cxn modelId="{65B51869-968E-4521-A157-6BE5EA58BB23}" type="presOf" srcId="{0BB0EFFE-5CD1-47EC-8B6D-D2D2B094403C}" destId="{161F5BC3-E08E-467D-836A-12674A2EC739}" srcOrd="0" destOrd="4" presId="urn:microsoft.com/office/officeart/2005/8/layout/vList2"/>
    <dgm:cxn modelId="{2ABA8B7D-F0DD-404C-B40A-BE6DA2C65CC5}" srcId="{81096D68-46A7-417A-BD63-6A5305D7319A}" destId="{EB5650C1-E179-455F-BAB3-7ADFA97C3349}" srcOrd="0" destOrd="0" parTransId="{C8B3514E-B223-4731-B79D-C9BA9D6B1D96}" sibTransId="{A0A45D24-57C7-44BC-A4BC-EE12D55CD927}"/>
    <dgm:cxn modelId="{52F56386-04F6-48EC-A4AA-5DFF58C63579}" srcId="{087C5CEC-FCBA-4D23-9A88-2B8097A7E462}" destId="{0BB0EFFE-5CD1-47EC-8B6D-D2D2B094403C}" srcOrd="4" destOrd="0" parTransId="{C423B67A-0E8A-4CFB-94E8-19B037F7EB41}" sibTransId="{BB7079C0-4FA8-4AF0-ADE6-24838FECD841}"/>
    <dgm:cxn modelId="{21DBE787-5461-412C-AD20-99FC79ADC511}" type="presOf" srcId="{81096D68-46A7-417A-BD63-6A5305D7319A}" destId="{12EA0E9D-7714-4F4E-93B7-C9EDCD8A99E5}" srcOrd="0" destOrd="0" presId="urn:microsoft.com/office/officeart/2005/8/layout/vList2"/>
    <dgm:cxn modelId="{AD1DFB90-D142-48C3-B14F-36B89A04453D}" type="presOf" srcId="{087C5CEC-FCBA-4D23-9A88-2B8097A7E462}" destId="{B1A5B35D-DA09-41AA-AFD2-9B215D68772F}" srcOrd="0" destOrd="0" presId="urn:microsoft.com/office/officeart/2005/8/layout/vList2"/>
    <dgm:cxn modelId="{511F1AAE-EF29-43C5-AF2D-5ED7713209FC}" type="presOf" srcId="{EB5650C1-E179-455F-BAB3-7ADFA97C3349}" destId="{8B1F61D9-9213-436C-9D89-D651E658A5C1}" srcOrd="0" destOrd="0" presId="urn:microsoft.com/office/officeart/2005/8/layout/vList2"/>
    <dgm:cxn modelId="{F26E15C0-9E68-4A84-B663-0BD8D96CEAFE}" srcId="{087C5CEC-FCBA-4D23-9A88-2B8097A7E462}" destId="{C71BCD2A-6AC7-4ED1-AC91-E650F9AC33B8}" srcOrd="3" destOrd="0" parTransId="{53A036B9-A66D-4BD7-BA33-19166EC53611}" sibTransId="{F68E940F-F8E0-4E61-81D9-AA66BCF38768}"/>
    <dgm:cxn modelId="{A0B80FC3-4EA0-4EF4-A52C-4A24ADF0169C}" type="presOf" srcId="{F50350B1-C8D9-4350-87A1-95122AD93634}" destId="{161F5BC3-E08E-467D-836A-12674A2EC739}" srcOrd="0" destOrd="1" presId="urn:microsoft.com/office/officeart/2005/8/layout/vList2"/>
    <dgm:cxn modelId="{0690F1CD-77A3-4697-892B-0D795FB1219D}" type="presOf" srcId="{EE39444B-1133-4AED-8ECD-4FEB58849ECA}" destId="{161F5BC3-E08E-467D-836A-12674A2EC739}" srcOrd="0" destOrd="0" presId="urn:microsoft.com/office/officeart/2005/8/layout/vList2"/>
    <dgm:cxn modelId="{968FE7E6-FAC6-406B-ACD5-764A33D71495}" type="presOf" srcId="{C71BCD2A-6AC7-4ED1-AC91-E650F9AC33B8}" destId="{161F5BC3-E08E-467D-836A-12674A2EC739}" srcOrd="0" destOrd="3" presId="urn:microsoft.com/office/officeart/2005/8/layout/vList2"/>
    <dgm:cxn modelId="{B40831A9-4A1D-43AD-97FC-ECB5D725427A}" type="presParOf" srcId="{12EA0E9D-7714-4F4E-93B7-C9EDCD8A99E5}" destId="{8B1F61D9-9213-436C-9D89-D651E658A5C1}" srcOrd="0" destOrd="0" presId="urn:microsoft.com/office/officeart/2005/8/layout/vList2"/>
    <dgm:cxn modelId="{EBF6F783-A95F-4582-93A2-CD32996EE6D1}" type="presParOf" srcId="{12EA0E9D-7714-4F4E-93B7-C9EDCD8A99E5}" destId="{7E0911CC-23DB-4368-805E-B8FABEED2ECC}" srcOrd="1" destOrd="0" presId="urn:microsoft.com/office/officeart/2005/8/layout/vList2"/>
    <dgm:cxn modelId="{160B74C7-168E-49B3-BDEE-9249622669AF}" type="presParOf" srcId="{12EA0E9D-7714-4F4E-93B7-C9EDCD8A99E5}" destId="{B1A5B35D-DA09-41AA-AFD2-9B215D68772F}" srcOrd="2" destOrd="0" presId="urn:microsoft.com/office/officeart/2005/8/layout/vList2"/>
    <dgm:cxn modelId="{358BAC59-9E42-439F-991F-567D2633D1EF}" type="presParOf" srcId="{12EA0E9D-7714-4F4E-93B7-C9EDCD8A99E5}" destId="{161F5BC3-E08E-467D-836A-12674A2EC73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8A4CD7-FAF9-4FE8-9AF1-444BCBD7BEE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49F99BD-6B87-4612-95A7-65A96A18054F}">
      <dgm:prSet/>
      <dgm:spPr/>
      <dgm:t>
        <a:bodyPr/>
        <a:lstStyle/>
        <a:p>
          <a:r>
            <a:rPr lang="en-US" dirty="0"/>
            <a:t>Definition: Partners</a:t>
          </a:r>
          <a:r>
            <a:rPr lang="en-US" b="0" i="0" dirty="0"/>
            <a:t> work together, they separately manage their customers or clients, and</a:t>
          </a:r>
          <a:r>
            <a:rPr lang="en-US" dirty="0"/>
            <a:t> have limited personal liability for business debts</a:t>
          </a:r>
        </a:p>
      </dgm:t>
    </dgm:pt>
    <dgm:pt modelId="{EE42F274-9A52-4DB0-B1A0-FF5A84690096}" type="parTrans" cxnId="{2C5A267F-8C8C-43AB-BB66-86B1B666A7EB}">
      <dgm:prSet/>
      <dgm:spPr/>
      <dgm:t>
        <a:bodyPr/>
        <a:lstStyle/>
        <a:p>
          <a:endParaRPr lang="en-US"/>
        </a:p>
      </dgm:t>
    </dgm:pt>
    <dgm:pt modelId="{35BCB6B0-0933-4BB2-A808-637065FA940A}" type="sibTrans" cxnId="{2C5A267F-8C8C-43AB-BB66-86B1B666A7EB}">
      <dgm:prSet/>
      <dgm:spPr/>
      <dgm:t>
        <a:bodyPr/>
        <a:lstStyle/>
        <a:p>
          <a:endParaRPr lang="en-US"/>
        </a:p>
      </dgm:t>
    </dgm:pt>
    <dgm:pt modelId="{4C5C8057-F290-4346-8638-E52ABD748AA8}">
      <dgm:prSet/>
      <dgm:spPr/>
      <dgm:t>
        <a:bodyPr/>
        <a:lstStyle/>
        <a:p>
          <a:r>
            <a:rPr lang="en-US"/>
            <a:t>Key features:</a:t>
          </a:r>
        </a:p>
      </dgm:t>
    </dgm:pt>
    <dgm:pt modelId="{E7B44C06-7069-48CD-8CA1-15717CF58A7B}" type="parTrans" cxnId="{8E4E5490-079B-452A-9957-CD5553748C2C}">
      <dgm:prSet/>
      <dgm:spPr/>
      <dgm:t>
        <a:bodyPr/>
        <a:lstStyle/>
        <a:p>
          <a:endParaRPr lang="en-US"/>
        </a:p>
      </dgm:t>
    </dgm:pt>
    <dgm:pt modelId="{825184B2-B762-4807-A3EF-63763167FDC7}" type="sibTrans" cxnId="{8E4E5490-079B-452A-9957-CD5553748C2C}">
      <dgm:prSet/>
      <dgm:spPr/>
      <dgm:t>
        <a:bodyPr/>
        <a:lstStyle/>
        <a:p>
          <a:endParaRPr lang="en-US"/>
        </a:p>
      </dgm:t>
    </dgm:pt>
    <dgm:pt modelId="{8626361C-4915-44E5-9B98-AF066F656EEC}">
      <dgm:prSet/>
      <dgm:spPr/>
      <dgm:t>
        <a:bodyPr/>
        <a:lstStyle/>
        <a:p>
          <a:r>
            <a:rPr lang="en-US"/>
            <a:t>Often used by professional services (e.g., law firms, accounting firms)</a:t>
          </a:r>
        </a:p>
      </dgm:t>
    </dgm:pt>
    <dgm:pt modelId="{31474F89-F9C9-412F-9932-3BE31020B82D}" type="parTrans" cxnId="{CF914FF5-7950-4D86-A8A8-AE5C32EB1982}">
      <dgm:prSet/>
      <dgm:spPr/>
      <dgm:t>
        <a:bodyPr/>
        <a:lstStyle/>
        <a:p>
          <a:endParaRPr lang="en-US"/>
        </a:p>
      </dgm:t>
    </dgm:pt>
    <dgm:pt modelId="{4F9BACDF-BDD9-494B-B729-9E6EF1B5322F}" type="sibTrans" cxnId="{CF914FF5-7950-4D86-A8A8-AE5C32EB1982}">
      <dgm:prSet/>
      <dgm:spPr/>
      <dgm:t>
        <a:bodyPr/>
        <a:lstStyle/>
        <a:p>
          <a:endParaRPr lang="en-US"/>
        </a:p>
      </dgm:t>
    </dgm:pt>
    <dgm:pt modelId="{80FA7024-5648-4903-AB6B-EEBE733DE402}">
      <dgm:prSet/>
      <dgm:spPr/>
      <dgm:t>
        <a:bodyPr/>
        <a:lstStyle/>
        <a:p>
          <a:r>
            <a:rPr lang="en-US"/>
            <a:t>Protects partners from debts caused by other partners' negligence</a:t>
          </a:r>
        </a:p>
      </dgm:t>
    </dgm:pt>
    <dgm:pt modelId="{3CD30F81-9CE3-4965-A42E-CF22B3B491CA}" type="parTrans" cxnId="{7CFF4017-DB3D-4F38-B32E-DFE16C3E9FC8}">
      <dgm:prSet/>
      <dgm:spPr/>
      <dgm:t>
        <a:bodyPr/>
        <a:lstStyle/>
        <a:p>
          <a:endParaRPr lang="en-US"/>
        </a:p>
      </dgm:t>
    </dgm:pt>
    <dgm:pt modelId="{FA7B53A4-C2C3-4066-AD64-D992136A438F}" type="sibTrans" cxnId="{7CFF4017-DB3D-4F38-B32E-DFE16C3E9FC8}">
      <dgm:prSet/>
      <dgm:spPr/>
      <dgm:t>
        <a:bodyPr/>
        <a:lstStyle/>
        <a:p>
          <a:endParaRPr lang="en-US"/>
        </a:p>
      </dgm:t>
    </dgm:pt>
    <dgm:pt modelId="{6B1C8CFB-5F0B-4C0C-9AA3-046BDAC2D48F}">
      <dgm:prSet/>
      <dgm:spPr/>
      <dgm:t>
        <a:bodyPr/>
        <a:lstStyle/>
        <a:p>
          <a:r>
            <a:rPr lang="en-US" dirty="0"/>
            <a:t>Each partner is liable for their own actions</a:t>
          </a:r>
        </a:p>
      </dgm:t>
    </dgm:pt>
    <dgm:pt modelId="{D306A366-FDBA-498A-93C8-27881231D89B}" type="parTrans" cxnId="{A64FF7EA-D08E-49F2-80D1-7D0BD11D7F29}">
      <dgm:prSet/>
      <dgm:spPr/>
      <dgm:t>
        <a:bodyPr/>
        <a:lstStyle/>
        <a:p>
          <a:endParaRPr lang="en-US"/>
        </a:p>
      </dgm:t>
    </dgm:pt>
    <dgm:pt modelId="{92C952A2-377A-4AE0-98CC-F9214FFEC262}" type="sibTrans" cxnId="{A64FF7EA-D08E-49F2-80D1-7D0BD11D7F29}">
      <dgm:prSet/>
      <dgm:spPr/>
      <dgm:t>
        <a:bodyPr/>
        <a:lstStyle/>
        <a:p>
          <a:endParaRPr lang="en-US"/>
        </a:p>
      </dgm:t>
    </dgm:pt>
    <dgm:pt modelId="{B8528C79-1C03-430A-A60D-AECCAF094495}">
      <dgm:prSet/>
      <dgm:spPr/>
      <dgm:t>
        <a:bodyPr/>
        <a:lstStyle/>
        <a:p>
          <a:r>
            <a:rPr lang="en-US" b="0" i="0" dirty="0"/>
            <a:t>Each partner’s liabilities are limited to the amount they put into the business.</a:t>
          </a:r>
          <a:endParaRPr lang="en-US" dirty="0"/>
        </a:p>
      </dgm:t>
    </dgm:pt>
    <dgm:pt modelId="{B7F01A4E-E7B7-4F1A-82BD-0912E353025B}" type="parTrans" cxnId="{338D1FDE-CEFC-45D4-A975-9D217F218B69}">
      <dgm:prSet/>
      <dgm:spPr/>
    </dgm:pt>
    <dgm:pt modelId="{88618919-8484-40B2-BDF3-8E82B3406FB5}" type="sibTrans" cxnId="{338D1FDE-CEFC-45D4-A975-9D217F218B69}">
      <dgm:prSet/>
      <dgm:spPr/>
    </dgm:pt>
    <dgm:pt modelId="{6C4F63AA-D750-42E0-8C39-A08620672055}" type="pres">
      <dgm:prSet presAssocID="{118A4CD7-FAF9-4FE8-9AF1-444BCBD7BEE8}" presName="linear" presStyleCnt="0">
        <dgm:presLayoutVars>
          <dgm:animLvl val="lvl"/>
          <dgm:resizeHandles val="exact"/>
        </dgm:presLayoutVars>
      </dgm:prSet>
      <dgm:spPr/>
    </dgm:pt>
    <dgm:pt modelId="{8FA00816-9173-4E46-98DB-9BA5E9EEDE7E}" type="pres">
      <dgm:prSet presAssocID="{449F99BD-6B87-4612-95A7-65A96A18054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79DC577-198E-45AB-99FB-8445365AD459}" type="pres">
      <dgm:prSet presAssocID="{35BCB6B0-0933-4BB2-A808-637065FA940A}" presName="spacer" presStyleCnt="0"/>
      <dgm:spPr/>
    </dgm:pt>
    <dgm:pt modelId="{53B2D413-7821-44FB-A1D3-4DAC374CC753}" type="pres">
      <dgm:prSet presAssocID="{4C5C8057-F290-4346-8638-E52ABD748AA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7CF38CD-72B5-45F2-A2A6-05AD799F7C0B}" type="pres">
      <dgm:prSet presAssocID="{4C5C8057-F290-4346-8638-E52ABD748A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8ECDD09-7ECD-45DC-8F5E-C1A124ACE39C}" type="presOf" srcId="{B8528C79-1C03-430A-A60D-AECCAF094495}" destId="{37CF38CD-72B5-45F2-A2A6-05AD799F7C0B}" srcOrd="0" destOrd="3" presId="urn:microsoft.com/office/officeart/2005/8/layout/vList2"/>
    <dgm:cxn modelId="{7CFF4017-DB3D-4F38-B32E-DFE16C3E9FC8}" srcId="{4C5C8057-F290-4346-8638-E52ABD748AA8}" destId="{80FA7024-5648-4903-AB6B-EEBE733DE402}" srcOrd="1" destOrd="0" parTransId="{3CD30F81-9CE3-4965-A42E-CF22B3B491CA}" sibTransId="{FA7B53A4-C2C3-4066-AD64-D992136A438F}"/>
    <dgm:cxn modelId="{B96D592F-4ECD-461C-BC11-30C4E59A4FDF}" type="presOf" srcId="{8626361C-4915-44E5-9B98-AF066F656EEC}" destId="{37CF38CD-72B5-45F2-A2A6-05AD799F7C0B}" srcOrd="0" destOrd="0" presId="urn:microsoft.com/office/officeart/2005/8/layout/vList2"/>
    <dgm:cxn modelId="{32E09A4B-6692-44A0-845E-AD24A93C475E}" type="presOf" srcId="{4C5C8057-F290-4346-8638-E52ABD748AA8}" destId="{53B2D413-7821-44FB-A1D3-4DAC374CC753}" srcOrd="0" destOrd="0" presId="urn:microsoft.com/office/officeart/2005/8/layout/vList2"/>
    <dgm:cxn modelId="{2C5A267F-8C8C-43AB-BB66-86B1B666A7EB}" srcId="{118A4CD7-FAF9-4FE8-9AF1-444BCBD7BEE8}" destId="{449F99BD-6B87-4612-95A7-65A96A18054F}" srcOrd="0" destOrd="0" parTransId="{EE42F274-9A52-4DB0-B1A0-FF5A84690096}" sibTransId="{35BCB6B0-0933-4BB2-A808-637065FA940A}"/>
    <dgm:cxn modelId="{5079FF8E-AF12-4653-B615-6250699B514F}" type="presOf" srcId="{80FA7024-5648-4903-AB6B-EEBE733DE402}" destId="{37CF38CD-72B5-45F2-A2A6-05AD799F7C0B}" srcOrd="0" destOrd="1" presId="urn:microsoft.com/office/officeart/2005/8/layout/vList2"/>
    <dgm:cxn modelId="{8E4E5490-079B-452A-9957-CD5553748C2C}" srcId="{118A4CD7-FAF9-4FE8-9AF1-444BCBD7BEE8}" destId="{4C5C8057-F290-4346-8638-E52ABD748AA8}" srcOrd="1" destOrd="0" parTransId="{E7B44C06-7069-48CD-8CA1-15717CF58A7B}" sibTransId="{825184B2-B762-4807-A3EF-63763167FDC7}"/>
    <dgm:cxn modelId="{26525595-6186-416A-8EFD-B2129E8FCB96}" type="presOf" srcId="{6B1C8CFB-5F0B-4C0C-9AA3-046BDAC2D48F}" destId="{37CF38CD-72B5-45F2-A2A6-05AD799F7C0B}" srcOrd="0" destOrd="2" presId="urn:microsoft.com/office/officeart/2005/8/layout/vList2"/>
    <dgm:cxn modelId="{686078A6-2782-41D5-9EA2-1EEE46A02579}" type="presOf" srcId="{118A4CD7-FAF9-4FE8-9AF1-444BCBD7BEE8}" destId="{6C4F63AA-D750-42E0-8C39-A08620672055}" srcOrd="0" destOrd="0" presId="urn:microsoft.com/office/officeart/2005/8/layout/vList2"/>
    <dgm:cxn modelId="{1C4200B2-1520-4AAB-92DE-CF88836D6AC5}" type="presOf" srcId="{449F99BD-6B87-4612-95A7-65A96A18054F}" destId="{8FA00816-9173-4E46-98DB-9BA5E9EEDE7E}" srcOrd="0" destOrd="0" presId="urn:microsoft.com/office/officeart/2005/8/layout/vList2"/>
    <dgm:cxn modelId="{338D1FDE-CEFC-45D4-A975-9D217F218B69}" srcId="{4C5C8057-F290-4346-8638-E52ABD748AA8}" destId="{B8528C79-1C03-430A-A60D-AECCAF094495}" srcOrd="3" destOrd="0" parTransId="{B7F01A4E-E7B7-4F1A-82BD-0912E353025B}" sibTransId="{88618919-8484-40B2-BDF3-8E82B3406FB5}"/>
    <dgm:cxn modelId="{A64FF7EA-D08E-49F2-80D1-7D0BD11D7F29}" srcId="{4C5C8057-F290-4346-8638-E52ABD748AA8}" destId="{6B1C8CFB-5F0B-4C0C-9AA3-046BDAC2D48F}" srcOrd="2" destOrd="0" parTransId="{D306A366-FDBA-498A-93C8-27881231D89B}" sibTransId="{92C952A2-377A-4AE0-98CC-F9214FFEC262}"/>
    <dgm:cxn modelId="{CF914FF5-7950-4D86-A8A8-AE5C32EB1982}" srcId="{4C5C8057-F290-4346-8638-E52ABD748AA8}" destId="{8626361C-4915-44E5-9B98-AF066F656EEC}" srcOrd="0" destOrd="0" parTransId="{31474F89-F9C9-412F-9932-3BE31020B82D}" sibTransId="{4F9BACDF-BDD9-494B-B729-9E6EF1B5322F}"/>
    <dgm:cxn modelId="{672738FE-45FF-4954-B05C-5A967E2DB63A}" type="presParOf" srcId="{6C4F63AA-D750-42E0-8C39-A08620672055}" destId="{8FA00816-9173-4E46-98DB-9BA5E9EEDE7E}" srcOrd="0" destOrd="0" presId="urn:microsoft.com/office/officeart/2005/8/layout/vList2"/>
    <dgm:cxn modelId="{F68B3FC1-5F15-4E5E-94C2-BD4220A67E77}" type="presParOf" srcId="{6C4F63AA-D750-42E0-8C39-A08620672055}" destId="{679DC577-198E-45AB-99FB-8445365AD459}" srcOrd="1" destOrd="0" presId="urn:microsoft.com/office/officeart/2005/8/layout/vList2"/>
    <dgm:cxn modelId="{D8349E26-D6B2-47A3-8602-E9A575C32847}" type="presParOf" srcId="{6C4F63AA-D750-42E0-8C39-A08620672055}" destId="{53B2D413-7821-44FB-A1D3-4DAC374CC753}" srcOrd="2" destOrd="0" presId="urn:microsoft.com/office/officeart/2005/8/layout/vList2"/>
    <dgm:cxn modelId="{84C74435-0C3A-45BC-ADE4-11E5958C7AF5}" type="presParOf" srcId="{6C4F63AA-D750-42E0-8C39-A08620672055}" destId="{37CF38CD-72B5-45F2-A2A6-05AD799F7C0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430812-DE3C-4C00-AF24-D39CE924DE26}" type="doc">
      <dgm:prSet loTypeId="urn:microsoft.com/office/officeart/2005/8/layout/process4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5DAF6BC-2A6D-4296-9852-94B84D75EA34}">
      <dgm:prSet/>
      <dgm:spPr/>
      <dgm:t>
        <a:bodyPr/>
        <a:lstStyle/>
        <a:p>
          <a:r>
            <a:rPr lang="en-US"/>
            <a:t>Definition: Temporary partnership for a specific project or goal</a:t>
          </a:r>
        </a:p>
      </dgm:t>
    </dgm:pt>
    <dgm:pt modelId="{CD33BA75-D925-4D67-9CE6-1B89E195B53D}" type="parTrans" cxnId="{1216FACA-5F64-46F7-8D8E-13537F3DDF31}">
      <dgm:prSet/>
      <dgm:spPr/>
      <dgm:t>
        <a:bodyPr/>
        <a:lstStyle/>
        <a:p>
          <a:endParaRPr lang="en-US"/>
        </a:p>
      </dgm:t>
    </dgm:pt>
    <dgm:pt modelId="{E1EFA686-BD71-4503-82B6-785CB06E5F4F}" type="sibTrans" cxnId="{1216FACA-5F64-46F7-8D8E-13537F3DDF31}">
      <dgm:prSet/>
      <dgm:spPr/>
      <dgm:t>
        <a:bodyPr/>
        <a:lstStyle/>
        <a:p>
          <a:endParaRPr lang="en-US"/>
        </a:p>
      </dgm:t>
    </dgm:pt>
    <dgm:pt modelId="{D4A380C7-D782-450B-A9C0-88305CF1BBFB}">
      <dgm:prSet/>
      <dgm:spPr/>
      <dgm:t>
        <a:bodyPr/>
        <a:lstStyle/>
        <a:p>
          <a:r>
            <a:rPr lang="en-US"/>
            <a:t>Key features:</a:t>
          </a:r>
        </a:p>
      </dgm:t>
    </dgm:pt>
    <dgm:pt modelId="{DB467DF2-27F5-44AF-990A-06BD5556BA3A}" type="parTrans" cxnId="{7487E778-5D16-41AB-8338-20F7CE3F4B81}">
      <dgm:prSet/>
      <dgm:spPr/>
      <dgm:t>
        <a:bodyPr/>
        <a:lstStyle/>
        <a:p>
          <a:endParaRPr lang="en-US"/>
        </a:p>
      </dgm:t>
    </dgm:pt>
    <dgm:pt modelId="{160DBB2D-F7A1-4BF0-93AF-17A8F5A72F8A}" type="sibTrans" cxnId="{7487E778-5D16-41AB-8338-20F7CE3F4B81}">
      <dgm:prSet/>
      <dgm:spPr/>
      <dgm:t>
        <a:bodyPr/>
        <a:lstStyle/>
        <a:p>
          <a:endParaRPr lang="en-US"/>
        </a:p>
      </dgm:t>
    </dgm:pt>
    <dgm:pt modelId="{0B1A37CC-F55E-4AC4-9C70-FF96C382E8EF}">
      <dgm:prSet/>
      <dgm:spPr/>
      <dgm:t>
        <a:bodyPr/>
        <a:lstStyle/>
        <a:p>
          <a:r>
            <a:rPr lang="en-US"/>
            <a:t>Limited duration and scope</a:t>
          </a:r>
        </a:p>
      </dgm:t>
    </dgm:pt>
    <dgm:pt modelId="{ACFE4CC4-5CDA-48FF-A30C-39DED37278F9}" type="parTrans" cxnId="{0CC58323-3146-4294-9B4D-9E938FC6BA3B}">
      <dgm:prSet/>
      <dgm:spPr/>
      <dgm:t>
        <a:bodyPr/>
        <a:lstStyle/>
        <a:p>
          <a:endParaRPr lang="en-US"/>
        </a:p>
      </dgm:t>
    </dgm:pt>
    <dgm:pt modelId="{9F30D196-F62D-4E73-80F0-30B6A9843A4C}" type="sibTrans" cxnId="{0CC58323-3146-4294-9B4D-9E938FC6BA3B}">
      <dgm:prSet/>
      <dgm:spPr/>
      <dgm:t>
        <a:bodyPr/>
        <a:lstStyle/>
        <a:p>
          <a:endParaRPr lang="en-US"/>
        </a:p>
      </dgm:t>
    </dgm:pt>
    <dgm:pt modelId="{1AF39E07-8120-4847-B2C8-06EDC7056ACA}">
      <dgm:prSet/>
      <dgm:spPr/>
      <dgm:t>
        <a:bodyPr/>
        <a:lstStyle/>
        <a:p>
          <a:r>
            <a:rPr lang="en-US"/>
            <a:t>Partners maintain separate business identities</a:t>
          </a:r>
        </a:p>
      </dgm:t>
    </dgm:pt>
    <dgm:pt modelId="{A05F5E74-C92E-4886-A5ED-D54F144F2009}" type="parTrans" cxnId="{202FB388-6D39-4341-B59E-17E78814AA78}">
      <dgm:prSet/>
      <dgm:spPr/>
      <dgm:t>
        <a:bodyPr/>
        <a:lstStyle/>
        <a:p>
          <a:endParaRPr lang="en-US"/>
        </a:p>
      </dgm:t>
    </dgm:pt>
    <dgm:pt modelId="{E7880E5D-BD3C-4FFD-A3D6-BB2E560D4C61}" type="sibTrans" cxnId="{202FB388-6D39-4341-B59E-17E78814AA78}">
      <dgm:prSet/>
      <dgm:spPr/>
      <dgm:t>
        <a:bodyPr/>
        <a:lstStyle/>
        <a:p>
          <a:endParaRPr lang="en-US"/>
        </a:p>
      </dgm:t>
    </dgm:pt>
    <dgm:pt modelId="{F98F4456-CE37-4BA5-8385-C99518C8D1CA}">
      <dgm:prSet/>
      <dgm:spPr/>
      <dgm:t>
        <a:bodyPr/>
        <a:lstStyle/>
        <a:p>
          <a:r>
            <a:rPr lang="en-US"/>
            <a:t>Shared resources, risks, and rewards for the specific venture</a:t>
          </a:r>
        </a:p>
      </dgm:t>
    </dgm:pt>
    <dgm:pt modelId="{B059AF57-4861-4C28-991C-91223E19F9CD}" type="parTrans" cxnId="{22C1DEA2-1EC2-4CDE-B4F1-C2336786477F}">
      <dgm:prSet/>
      <dgm:spPr/>
      <dgm:t>
        <a:bodyPr/>
        <a:lstStyle/>
        <a:p>
          <a:endParaRPr lang="en-US"/>
        </a:p>
      </dgm:t>
    </dgm:pt>
    <dgm:pt modelId="{F6ABF8A6-072C-4E9E-B358-FEF2F2AAF019}" type="sibTrans" cxnId="{22C1DEA2-1EC2-4CDE-B4F1-C2336786477F}">
      <dgm:prSet/>
      <dgm:spPr/>
      <dgm:t>
        <a:bodyPr/>
        <a:lstStyle/>
        <a:p>
          <a:endParaRPr lang="en-US"/>
        </a:p>
      </dgm:t>
    </dgm:pt>
    <dgm:pt modelId="{15460D65-F840-40FC-8BE9-7953AEB2C261}" type="pres">
      <dgm:prSet presAssocID="{B2430812-DE3C-4C00-AF24-D39CE924DE26}" presName="Name0" presStyleCnt="0">
        <dgm:presLayoutVars>
          <dgm:dir/>
          <dgm:animLvl val="lvl"/>
          <dgm:resizeHandles val="exact"/>
        </dgm:presLayoutVars>
      </dgm:prSet>
      <dgm:spPr/>
    </dgm:pt>
    <dgm:pt modelId="{42C7043E-59BD-4535-A267-E86266CA94E2}" type="pres">
      <dgm:prSet presAssocID="{D4A380C7-D782-450B-A9C0-88305CF1BBFB}" presName="boxAndChildren" presStyleCnt="0"/>
      <dgm:spPr/>
    </dgm:pt>
    <dgm:pt modelId="{87652038-141C-4435-8E49-67680C0A6294}" type="pres">
      <dgm:prSet presAssocID="{D4A380C7-D782-450B-A9C0-88305CF1BBFB}" presName="parentTextBox" presStyleLbl="node1" presStyleIdx="0" presStyleCnt="2"/>
      <dgm:spPr/>
    </dgm:pt>
    <dgm:pt modelId="{9270DE2E-7A8E-4D5F-9FA8-74F7E5A9D2DB}" type="pres">
      <dgm:prSet presAssocID="{D4A380C7-D782-450B-A9C0-88305CF1BBFB}" presName="entireBox" presStyleLbl="node1" presStyleIdx="0" presStyleCnt="2"/>
      <dgm:spPr/>
    </dgm:pt>
    <dgm:pt modelId="{808D9D3E-B780-4048-9C84-C41210A7FAE0}" type="pres">
      <dgm:prSet presAssocID="{D4A380C7-D782-450B-A9C0-88305CF1BBFB}" presName="descendantBox" presStyleCnt="0"/>
      <dgm:spPr/>
    </dgm:pt>
    <dgm:pt modelId="{C07F2CD6-BC26-4EB2-A5DB-9F87F17ADCF8}" type="pres">
      <dgm:prSet presAssocID="{0B1A37CC-F55E-4AC4-9C70-FF96C382E8EF}" presName="childTextBox" presStyleLbl="fgAccFollowNode1" presStyleIdx="0" presStyleCnt="3">
        <dgm:presLayoutVars>
          <dgm:bulletEnabled val="1"/>
        </dgm:presLayoutVars>
      </dgm:prSet>
      <dgm:spPr/>
    </dgm:pt>
    <dgm:pt modelId="{5E7FA378-EE70-4576-8F9F-01A1E8A9F15E}" type="pres">
      <dgm:prSet presAssocID="{1AF39E07-8120-4847-B2C8-06EDC7056ACA}" presName="childTextBox" presStyleLbl="fgAccFollowNode1" presStyleIdx="1" presStyleCnt="3">
        <dgm:presLayoutVars>
          <dgm:bulletEnabled val="1"/>
        </dgm:presLayoutVars>
      </dgm:prSet>
      <dgm:spPr/>
    </dgm:pt>
    <dgm:pt modelId="{70302264-4761-42D4-960A-D991949E02D5}" type="pres">
      <dgm:prSet presAssocID="{F98F4456-CE37-4BA5-8385-C99518C8D1CA}" presName="childTextBox" presStyleLbl="fgAccFollowNode1" presStyleIdx="2" presStyleCnt="3">
        <dgm:presLayoutVars>
          <dgm:bulletEnabled val="1"/>
        </dgm:presLayoutVars>
      </dgm:prSet>
      <dgm:spPr/>
    </dgm:pt>
    <dgm:pt modelId="{E6CE544C-D0D7-4F2A-A733-AD12D196DA2C}" type="pres">
      <dgm:prSet presAssocID="{E1EFA686-BD71-4503-82B6-785CB06E5F4F}" presName="sp" presStyleCnt="0"/>
      <dgm:spPr/>
    </dgm:pt>
    <dgm:pt modelId="{786C5287-84F0-44FC-A460-32F276C4BCFC}" type="pres">
      <dgm:prSet presAssocID="{F5DAF6BC-2A6D-4296-9852-94B84D75EA34}" presName="arrowAndChildren" presStyleCnt="0"/>
      <dgm:spPr/>
    </dgm:pt>
    <dgm:pt modelId="{17C793C4-B538-4CE7-9884-D8B4D61E2FAD}" type="pres">
      <dgm:prSet presAssocID="{F5DAF6BC-2A6D-4296-9852-94B84D75EA34}" presName="parentTextArrow" presStyleLbl="node1" presStyleIdx="1" presStyleCnt="2"/>
      <dgm:spPr/>
    </dgm:pt>
  </dgm:ptLst>
  <dgm:cxnLst>
    <dgm:cxn modelId="{CF819B22-588F-48D8-9118-CC4C2F0656B5}" type="presOf" srcId="{0B1A37CC-F55E-4AC4-9C70-FF96C382E8EF}" destId="{C07F2CD6-BC26-4EB2-A5DB-9F87F17ADCF8}" srcOrd="0" destOrd="0" presId="urn:microsoft.com/office/officeart/2005/8/layout/process4"/>
    <dgm:cxn modelId="{0CC58323-3146-4294-9B4D-9E938FC6BA3B}" srcId="{D4A380C7-D782-450B-A9C0-88305CF1BBFB}" destId="{0B1A37CC-F55E-4AC4-9C70-FF96C382E8EF}" srcOrd="0" destOrd="0" parTransId="{ACFE4CC4-5CDA-48FF-A30C-39DED37278F9}" sibTransId="{9F30D196-F62D-4E73-80F0-30B6A9843A4C}"/>
    <dgm:cxn modelId="{9CD00D71-25F9-4B90-9D8C-7CAE39E23113}" type="presOf" srcId="{D4A380C7-D782-450B-A9C0-88305CF1BBFB}" destId="{87652038-141C-4435-8E49-67680C0A6294}" srcOrd="0" destOrd="0" presId="urn:microsoft.com/office/officeart/2005/8/layout/process4"/>
    <dgm:cxn modelId="{4766BA55-2E06-47BD-ACC5-1EC7E8A7E567}" type="presOf" srcId="{D4A380C7-D782-450B-A9C0-88305CF1BBFB}" destId="{9270DE2E-7A8E-4D5F-9FA8-74F7E5A9D2DB}" srcOrd="1" destOrd="0" presId="urn:microsoft.com/office/officeart/2005/8/layout/process4"/>
    <dgm:cxn modelId="{7487E778-5D16-41AB-8338-20F7CE3F4B81}" srcId="{B2430812-DE3C-4C00-AF24-D39CE924DE26}" destId="{D4A380C7-D782-450B-A9C0-88305CF1BBFB}" srcOrd="1" destOrd="0" parTransId="{DB467DF2-27F5-44AF-990A-06BD5556BA3A}" sibTransId="{160DBB2D-F7A1-4BF0-93AF-17A8F5A72F8A}"/>
    <dgm:cxn modelId="{202FB388-6D39-4341-B59E-17E78814AA78}" srcId="{D4A380C7-D782-450B-A9C0-88305CF1BBFB}" destId="{1AF39E07-8120-4847-B2C8-06EDC7056ACA}" srcOrd="1" destOrd="0" parTransId="{A05F5E74-C92E-4886-A5ED-D54F144F2009}" sibTransId="{E7880E5D-BD3C-4FFD-A3D6-BB2E560D4C61}"/>
    <dgm:cxn modelId="{0F287C9D-0EB1-4052-BD50-1C0DA4B2DC75}" type="presOf" srcId="{F5DAF6BC-2A6D-4296-9852-94B84D75EA34}" destId="{17C793C4-B538-4CE7-9884-D8B4D61E2FAD}" srcOrd="0" destOrd="0" presId="urn:microsoft.com/office/officeart/2005/8/layout/process4"/>
    <dgm:cxn modelId="{22C1DEA2-1EC2-4CDE-B4F1-C2336786477F}" srcId="{D4A380C7-D782-450B-A9C0-88305CF1BBFB}" destId="{F98F4456-CE37-4BA5-8385-C99518C8D1CA}" srcOrd="2" destOrd="0" parTransId="{B059AF57-4861-4C28-991C-91223E19F9CD}" sibTransId="{F6ABF8A6-072C-4E9E-B358-FEF2F2AAF019}"/>
    <dgm:cxn modelId="{57C877A8-7FD7-4296-BCA0-BF07DC4BC7C4}" type="presOf" srcId="{F98F4456-CE37-4BA5-8385-C99518C8D1CA}" destId="{70302264-4761-42D4-960A-D991949E02D5}" srcOrd="0" destOrd="0" presId="urn:microsoft.com/office/officeart/2005/8/layout/process4"/>
    <dgm:cxn modelId="{85D42FA9-4BFA-4FE6-8059-6458200E3B58}" type="presOf" srcId="{1AF39E07-8120-4847-B2C8-06EDC7056ACA}" destId="{5E7FA378-EE70-4576-8F9F-01A1E8A9F15E}" srcOrd="0" destOrd="0" presId="urn:microsoft.com/office/officeart/2005/8/layout/process4"/>
    <dgm:cxn modelId="{417F81C4-DFB7-454F-BFCF-C74FEF078CD3}" type="presOf" srcId="{B2430812-DE3C-4C00-AF24-D39CE924DE26}" destId="{15460D65-F840-40FC-8BE9-7953AEB2C261}" srcOrd="0" destOrd="0" presId="urn:microsoft.com/office/officeart/2005/8/layout/process4"/>
    <dgm:cxn modelId="{1216FACA-5F64-46F7-8D8E-13537F3DDF31}" srcId="{B2430812-DE3C-4C00-AF24-D39CE924DE26}" destId="{F5DAF6BC-2A6D-4296-9852-94B84D75EA34}" srcOrd="0" destOrd="0" parTransId="{CD33BA75-D925-4D67-9CE6-1B89E195B53D}" sibTransId="{E1EFA686-BD71-4503-82B6-785CB06E5F4F}"/>
    <dgm:cxn modelId="{BCC98C85-CE9E-4FB5-AAE0-8E8D48AC7E09}" type="presParOf" srcId="{15460D65-F840-40FC-8BE9-7953AEB2C261}" destId="{42C7043E-59BD-4535-A267-E86266CA94E2}" srcOrd="0" destOrd="0" presId="urn:microsoft.com/office/officeart/2005/8/layout/process4"/>
    <dgm:cxn modelId="{FDCBF887-1047-48A3-88A5-0F74F797E0CF}" type="presParOf" srcId="{42C7043E-59BD-4535-A267-E86266CA94E2}" destId="{87652038-141C-4435-8E49-67680C0A6294}" srcOrd="0" destOrd="0" presId="urn:microsoft.com/office/officeart/2005/8/layout/process4"/>
    <dgm:cxn modelId="{70CC2E02-6144-42AA-879D-BCED2121AFC3}" type="presParOf" srcId="{42C7043E-59BD-4535-A267-E86266CA94E2}" destId="{9270DE2E-7A8E-4D5F-9FA8-74F7E5A9D2DB}" srcOrd="1" destOrd="0" presId="urn:microsoft.com/office/officeart/2005/8/layout/process4"/>
    <dgm:cxn modelId="{7DB82406-5B42-4EDC-9988-678693CEFCAD}" type="presParOf" srcId="{42C7043E-59BD-4535-A267-E86266CA94E2}" destId="{808D9D3E-B780-4048-9C84-C41210A7FAE0}" srcOrd="2" destOrd="0" presId="urn:microsoft.com/office/officeart/2005/8/layout/process4"/>
    <dgm:cxn modelId="{4CC512F4-3A37-417E-BA81-5F30245A0726}" type="presParOf" srcId="{808D9D3E-B780-4048-9C84-C41210A7FAE0}" destId="{C07F2CD6-BC26-4EB2-A5DB-9F87F17ADCF8}" srcOrd="0" destOrd="0" presId="urn:microsoft.com/office/officeart/2005/8/layout/process4"/>
    <dgm:cxn modelId="{F3CBC374-6B70-45FA-B9FD-C3586FA4A85A}" type="presParOf" srcId="{808D9D3E-B780-4048-9C84-C41210A7FAE0}" destId="{5E7FA378-EE70-4576-8F9F-01A1E8A9F15E}" srcOrd="1" destOrd="0" presId="urn:microsoft.com/office/officeart/2005/8/layout/process4"/>
    <dgm:cxn modelId="{8EC03DC3-A195-49BA-B1C5-9DB235876EC0}" type="presParOf" srcId="{808D9D3E-B780-4048-9C84-C41210A7FAE0}" destId="{70302264-4761-42D4-960A-D991949E02D5}" srcOrd="2" destOrd="0" presId="urn:microsoft.com/office/officeart/2005/8/layout/process4"/>
    <dgm:cxn modelId="{8E4ACE14-9E26-46B0-AEF5-CD5B3CD15CF3}" type="presParOf" srcId="{15460D65-F840-40FC-8BE9-7953AEB2C261}" destId="{E6CE544C-D0D7-4F2A-A733-AD12D196DA2C}" srcOrd="1" destOrd="0" presId="urn:microsoft.com/office/officeart/2005/8/layout/process4"/>
    <dgm:cxn modelId="{A07CC20D-1FDE-4179-9FE4-B59268B72E01}" type="presParOf" srcId="{15460D65-F840-40FC-8BE9-7953AEB2C261}" destId="{786C5287-84F0-44FC-A460-32F276C4BCFC}" srcOrd="2" destOrd="0" presId="urn:microsoft.com/office/officeart/2005/8/layout/process4"/>
    <dgm:cxn modelId="{D4FDF0F7-6952-4D27-9522-05883B772D16}" type="presParOf" srcId="{786C5287-84F0-44FC-A460-32F276C4BCFC}" destId="{17C793C4-B538-4CE7-9884-D8B4D61E2FA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60D42E-8A65-4956-A060-7E0EEA70B6E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A5709F4-361D-4D41-9480-8BE7CFDADDE2}">
      <dgm:prSet/>
      <dgm:spPr/>
      <dgm:t>
        <a:bodyPr/>
        <a:lstStyle/>
        <a:p>
          <a:r>
            <a:rPr lang="en-US"/>
            <a:t>General Partnership: Local mom-and-pop store</a:t>
          </a:r>
        </a:p>
      </dgm:t>
    </dgm:pt>
    <dgm:pt modelId="{2348313B-BDF5-4681-B8E8-62D9E89B9F4B}" type="parTrans" cxnId="{891724E3-B6C3-4904-A156-23AA6927B9AC}">
      <dgm:prSet/>
      <dgm:spPr/>
      <dgm:t>
        <a:bodyPr/>
        <a:lstStyle/>
        <a:p>
          <a:endParaRPr lang="en-US"/>
        </a:p>
      </dgm:t>
    </dgm:pt>
    <dgm:pt modelId="{347AE2B0-CFB7-43EA-B894-8439E3767EFF}" type="sibTrans" cxnId="{891724E3-B6C3-4904-A156-23AA6927B9AC}">
      <dgm:prSet/>
      <dgm:spPr/>
      <dgm:t>
        <a:bodyPr/>
        <a:lstStyle/>
        <a:p>
          <a:endParaRPr lang="en-US"/>
        </a:p>
      </dgm:t>
    </dgm:pt>
    <dgm:pt modelId="{6B02A552-5E2E-4703-AA85-D2E52955BF79}">
      <dgm:prSet/>
      <dgm:spPr/>
      <dgm:t>
        <a:bodyPr/>
        <a:lstStyle/>
        <a:p>
          <a:r>
            <a:rPr lang="en-US"/>
            <a:t>Limited Partnership: Real estate investment groups</a:t>
          </a:r>
        </a:p>
      </dgm:t>
    </dgm:pt>
    <dgm:pt modelId="{0F94108C-BF70-4F39-8103-237414B92826}" type="parTrans" cxnId="{3EBEB22B-98F8-4E35-A500-13657C933337}">
      <dgm:prSet/>
      <dgm:spPr/>
      <dgm:t>
        <a:bodyPr/>
        <a:lstStyle/>
        <a:p>
          <a:endParaRPr lang="en-US"/>
        </a:p>
      </dgm:t>
    </dgm:pt>
    <dgm:pt modelId="{2AADE705-09C2-415F-82E8-D2927DA63045}" type="sibTrans" cxnId="{3EBEB22B-98F8-4E35-A500-13657C933337}">
      <dgm:prSet/>
      <dgm:spPr/>
      <dgm:t>
        <a:bodyPr/>
        <a:lstStyle/>
        <a:p>
          <a:endParaRPr lang="en-US"/>
        </a:p>
      </dgm:t>
    </dgm:pt>
    <dgm:pt modelId="{933C6068-D228-4FB6-97FD-D2E866AF7605}">
      <dgm:prSet/>
      <dgm:spPr/>
      <dgm:t>
        <a:bodyPr/>
        <a:lstStyle/>
        <a:p>
          <a:r>
            <a:rPr lang="en-US"/>
            <a:t>LLP: Law firms, accounting firms</a:t>
          </a:r>
        </a:p>
      </dgm:t>
    </dgm:pt>
    <dgm:pt modelId="{36EE30E4-8C88-4178-AD80-6E5FC2991344}" type="parTrans" cxnId="{9C60F8BB-166F-4444-B0CE-3ED1751B10F2}">
      <dgm:prSet/>
      <dgm:spPr/>
      <dgm:t>
        <a:bodyPr/>
        <a:lstStyle/>
        <a:p>
          <a:endParaRPr lang="en-US"/>
        </a:p>
      </dgm:t>
    </dgm:pt>
    <dgm:pt modelId="{72789390-9A65-40F2-A6AB-D503059BD1FC}" type="sibTrans" cxnId="{9C60F8BB-166F-4444-B0CE-3ED1751B10F2}">
      <dgm:prSet/>
      <dgm:spPr/>
      <dgm:t>
        <a:bodyPr/>
        <a:lstStyle/>
        <a:p>
          <a:endParaRPr lang="en-US"/>
        </a:p>
      </dgm:t>
    </dgm:pt>
    <dgm:pt modelId="{A767A848-8FCF-4A96-9F14-3415026B8DE8}">
      <dgm:prSet/>
      <dgm:spPr/>
      <dgm:t>
        <a:bodyPr/>
        <a:lstStyle/>
        <a:p>
          <a:r>
            <a:rPr lang="en-US"/>
            <a:t>Joint Venture: Movie production collaborations</a:t>
          </a:r>
        </a:p>
      </dgm:t>
    </dgm:pt>
    <dgm:pt modelId="{EF616C83-7F04-4B0D-90E0-E681068B0FAD}" type="parTrans" cxnId="{6E0EE6B6-4D96-46D4-818B-06C8EBC1FC7E}">
      <dgm:prSet/>
      <dgm:spPr/>
      <dgm:t>
        <a:bodyPr/>
        <a:lstStyle/>
        <a:p>
          <a:endParaRPr lang="en-US"/>
        </a:p>
      </dgm:t>
    </dgm:pt>
    <dgm:pt modelId="{56905E66-32F2-4D55-86BB-E99BDD8D9AA5}" type="sibTrans" cxnId="{6E0EE6B6-4D96-46D4-818B-06C8EBC1FC7E}">
      <dgm:prSet/>
      <dgm:spPr/>
      <dgm:t>
        <a:bodyPr/>
        <a:lstStyle/>
        <a:p>
          <a:endParaRPr lang="en-US"/>
        </a:p>
      </dgm:t>
    </dgm:pt>
    <dgm:pt modelId="{DDE75CEB-183A-4246-8CA5-4602D2905AB0}" type="pres">
      <dgm:prSet presAssocID="{4A60D42E-8A65-4956-A060-7E0EEA70B6E0}" presName="linear" presStyleCnt="0">
        <dgm:presLayoutVars>
          <dgm:animLvl val="lvl"/>
          <dgm:resizeHandles val="exact"/>
        </dgm:presLayoutVars>
      </dgm:prSet>
      <dgm:spPr/>
    </dgm:pt>
    <dgm:pt modelId="{0E370325-9425-4BE9-9ED0-7E2089068AC8}" type="pres">
      <dgm:prSet presAssocID="{BA5709F4-361D-4D41-9480-8BE7CFDADDE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4E41214-05B4-4994-B638-F569EF5175A7}" type="pres">
      <dgm:prSet presAssocID="{347AE2B0-CFB7-43EA-B894-8439E3767EFF}" presName="spacer" presStyleCnt="0"/>
      <dgm:spPr/>
    </dgm:pt>
    <dgm:pt modelId="{A88A9CA9-3DF1-4729-8F49-8C173B04F4BD}" type="pres">
      <dgm:prSet presAssocID="{6B02A552-5E2E-4703-AA85-D2E52955BF7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F988273-DBDB-4B1E-AD6F-5EF90CC4D652}" type="pres">
      <dgm:prSet presAssocID="{2AADE705-09C2-415F-82E8-D2927DA63045}" presName="spacer" presStyleCnt="0"/>
      <dgm:spPr/>
    </dgm:pt>
    <dgm:pt modelId="{4BF3534D-D3E0-4479-A46B-A41A2B68F034}" type="pres">
      <dgm:prSet presAssocID="{933C6068-D228-4FB6-97FD-D2E866AF760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FBD9811-A5AA-4D71-AB55-A885E698C6CA}" type="pres">
      <dgm:prSet presAssocID="{72789390-9A65-40F2-A6AB-D503059BD1FC}" presName="spacer" presStyleCnt="0"/>
      <dgm:spPr/>
    </dgm:pt>
    <dgm:pt modelId="{4E6DB719-556B-42AA-91A2-4DBDFA39F6BC}" type="pres">
      <dgm:prSet presAssocID="{A767A848-8FCF-4A96-9F14-3415026B8DE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6D99E13-4A0B-4B53-8CCB-FF3E8E04DF65}" type="presOf" srcId="{A767A848-8FCF-4A96-9F14-3415026B8DE8}" destId="{4E6DB719-556B-42AA-91A2-4DBDFA39F6BC}" srcOrd="0" destOrd="0" presId="urn:microsoft.com/office/officeart/2005/8/layout/vList2"/>
    <dgm:cxn modelId="{3EBEB22B-98F8-4E35-A500-13657C933337}" srcId="{4A60D42E-8A65-4956-A060-7E0EEA70B6E0}" destId="{6B02A552-5E2E-4703-AA85-D2E52955BF79}" srcOrd="1" destOrd="0" parTransId="{0F94108C-BF70-4F39-8103-237414B92826}" sibTransId="{2AADE705-09C2-415F-82E8-D2927DA63045}"/>
    <dgm:cxn modelId="{2B469E38-BFE2-4A10-8B13-225804A0473F}" type="presOf" srcId="{BA5709F4-361D-4D41-9480-8BE7CFDADDE2}" destId="{0E370325-9425-4BE9-9ED0-7E2089068AC8}" srcOrd="0" destOrd="0" presId="urn:microsoft.com/office/officeart/2005/8/layout/vList2"/>
    <dgm:cxn modelId="{D7967A4E-367D-4307-8A02-23C011B33D37}" type="presOf" srcId="{933C6068-D228-4FB6-97FD-D2E866AF7605}" destId="{4BF3534D-D3E0-4479-A46B-A41A2B68F034}" srcOrd="0" destOrd="0" presId="urn:microsoft.com/office/officeart/2005/8/layout/vList2"/>
    <dgm:cxn modelId="{A1F26150-5A41-433C-9827-956C65130D0A}" type="presOf" srcId="{6B02A552-5E2E-4703-AA85-D2E52955BF79}" destId="{A88A9CA9-3DF1-4729-8F49-8C173B04F4BD}" srcOrd="0" destOrd="0" presId="urn:microsoft.com/office/officeart/2005/8/layout/vList2"/>
    <dgm:cxn modelId="{6E0EE6B6-4D96-46D4-818B-06C8EBC1FC7E}" srcId="{4A60D42E-8A65-4956-A060-7E0EEA70B6E0}" destId="{A767A848-8FCF-4A96-9F14-3415026B8DE8}" srcOrd="3" destOrd="0" parTransId="{EF616C83-7F04-4B0D-90E0-E681068B0FAD}" sibTransId="{56905E66-32F2-4D55-86BB-E99BDD8D9AA5}"/>
    <dgm:cxn modelId="{9C60F8BB-166F-4444-B0CE-3ED1751B10F2}" srcId="{4A60D42E-8A65-4956-A060-7E0EEA70B6E0}" destId="{933C6068-D228-4FB6-97FD-D2E866AF7605}" srcOrd="2" destOrd="0" parTransId="{36EE30E4-8C88-4178-AD80-6E5FC2991344}" sibTransId="{72789390-9A65-40F2-A6AB-D503059BD1FC}"/>
    <dgm:cxn modelId="{891724E3-B6C3-4904-A156-23AA6927B9AC}" srcId="{4A60D42E-8A65-4956-A060-7E0EEA70B6E0}" destId="{BA5709F4-361D-4D41-9480-8BE7CFDADDE2}" srcOrd="0" destOrd="0" parTransId="{2348313B-BDF5-4681-B8E8-62D9E89B9F4B}" sibTransId="{347AE2B0-CFB7-43EA-B894-8439E3767EFF}"/>
    <dgm:cxn modelId="{6A5A8CF1-E64A-4A9E-9B45-2ADEB9954D9C}" type="presOf" srcId="{4A60D42E-8A65-4956-A060-7E0EEA70B6E0}" destId="{DDE75CEB-183A-4246-8CA5-4602D2905AB0}" srcOrd="0" destOrd="0" presId="urn:microsoft.com/office/officeart/2005/8/layout/vList2"/>
    <dgm:cxn modelId="{88573547-343A-460C-9EFA-A4BF3820F0FF}" type="presParOf" srcId="{DDE75CEB-183A-4246-8CA5-4602D2905AB0}" destId="{0E370325-9425-4BE9-9ED0-7E2089068AC8}" srcOrd="0" destOrd="0" presId="urn:microsoft.com/office/officeart/2005/8/layout/vList2"/>
    <dgm:cxn modelId="{963BEDED-FB00-4DA7-8327-94CA1B201B80}" type="presParOf" srcId="{DDE75CEB-183A-4246-8CA5-4602D2905AB0}" destId="{D4E41214-05B4-4994-B638-F569EF5175A7}" srcOrd="1" destOrd="0" presId="urn:microsoft.com/office/officeart/2005/8/layout/vList2"/>
    <dgm:cxn modelId="{1B71BA86-D7E2-4775-9778-6CA7FAEA7A42}" type="presParOf" srcId="{DDE75CEB-183A-4246-8CA5-4602D2905AB0}" destId="{A88A9CA9-3DF1-4729-8F49-8C173B04F4BD}" srcOrd="2" destOrd="0" presId="urn:microsoft.com/office/officeart/2005/8/layout/vList2"/>
    <dgm:cxn modelId="{912C8D6C-AD5C-471A-917D-FD575007DED0}" type="presParOf" srcId="{DDE75CEB-183A-4246-8CA5-4602D2905AB0}" destId="{DF988273-DBDB-4B1E-AD6F-5EF90CC4D652}" srcOrd="3" destOrd="0" presId="urn:microsoft.com/office/officeart/2005/8/layout/vList2"/>
    <dgm:cxn modelId="{656EBAA0-F039-44D3-A407-238B57741764}" type="presParOf" srcId="{DDE75CEB-183A-4246-8CA5-4602D2905AB0}" destId="{4BF3534D-D3E0-4479-A46B-A41A2B68F034}" srcOrd="4" destOrd="0" presId="urn:microsoft.com/office/officeart/2005/8/layout/vList2"/>
    <dgm:cxn modelId="{861F0523-1BCA-4D36-9094-0DD3DCC56E7B}" type="presParOf" srcId="{DDE75CEB-183A-4246-8CA5-4602D2905AB0}" destId="{CFBD9811-A5AA-4D71-AB55-A885E698C6CA}" srcOrd="5" destOrd="0" presId="urn:microsoft.com/office/officeart/2005/8/layout/vList2"/>
    <dgm:cxn modelId="{80CE999A-D99F-4818-81BB-74695758A761}" type="presParOf" srcId="{DDE75CEB-183A-4246-8CA5-4602D2905AB0}" destId="{4E6DB719-556B-42AA-91A2-4DBDFA39F6B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EBF6B6-92D7-4880-871C-5E4C1DB198A9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5B7AF8A-7105-40AE-87AD-3BF888356375}">
      <dgm:prSet/>
      <dgm:spPr/>
      <dgm:t>
        <a:bodyPr/>
        <a:lstStyle/>
        <a:p>
          <a:r>
            <a:rPr lang="en-US"/>
            <a:t>Partnerships offer various structures for business collaboration</a:t>
          </a:r>
        </a:p>
      </dgm:t>
    </dgm:pt>
    <dgm:pt modelId="{AE350393-187D-433B-BC7C-933D17468D19}" type="parTrans" cxnId="{994A66C0-5A5B-4DD4-BDCC-17E123ADA64F}">
      <dgm:prSet/>
      <dgm:spPr/>
      <dgm:t>
        <a:bodyPr/>
        <a:lstStyle/>
        <a:p>
          <a:endParaRPr lang="en-US"/>
        </a:p>
      </dgm:t>
    </dgm:pt>
    <dgm:pt modelId="{213A5B86-4463-45FC-B108-C36799ADA2D3}" type="sibTrans" cxnId="{994A66C0-5A5B-4DD4-BDCC-17E123ADA64F}">
      <dgm:prSet/>
      <dgm:spPr/>
      <dgm:t>
        <a:bodyPr/>
        <a:lstStyle/>
        <a:p>
          <a:endParaRPr lang="en-US"/>
        </a:p>
      </dgm:t>
    </dgm:pt>
    <dgm:pt modelId="{4EED6FF6-EC99-431E-9184-583FE9199DDC}">
      <dgm:prSet/>
      <dgm:spPr/>
      <dgm:t>
        <a:bodyPr/>
        <a:lstStyle/>
        <a:p>
          <a:r>
            <a:rPr lang="en-US"/>
            <a:t>Each type has unique features, advantages, and disadvantages</a:t>
          </a:r>
        </a:p>
      </dgm:t>
    </dgm:pt>
    <dgm:pt modelId="{7B8857DA-D9AB-478D-80BE-DE50AF04D67A}" type="parTrans" cxnId="{D136A1EE-141E-4168-99E9-77B4A61DEF8B}">
      <dgm:prSet/>
      <dgm:spPr/>
      <dgm:t>
        <a:bodyPr/>
        <a:lstStyle/>
        <a:p>
          <a:endParaRPr lang="en-US"/>
        </a:p>
      </dgm:t>
    </dgm:pt>
    <dgm:pt modelId="{CE4C0B8E-4941-433F-8B0B-D24BC630A171}" type="sibTrans" cxnId="{D136A1EE-141E-4168-99E9-77B4A61DEF8B}">
      <dgm:prSet/>
      <dgm:spPr/>
      <dgm:t>
        <a:bodyPr/>
        <a:lstStyle/>
        <a:p>
          <a:endParaRPr lang="en-US"/>
        </a:p>
      </dgm:t>
    </dgm:pt>
    <dgm:pt modelId="{87B2CCBC-2B64-40B3-A99D-A678AF76A6E8}">
      <dgm:prSet/>
      <dgm:spPr/>
      <dgm:t>
        <a:bodyPr/>
        <a:lstStyle/>
        <a:p>
          <a:r>
            <a:rPr lang="en-US"/>
            <a:t>Choosing the right partnership depends on business needs and goals</a:t>
          </a:r>
        </a:p>
      </dgm:t>
    </dgm:pt>
    <dgm:pt modelId="{A9FF565B-E80C-42EC-9781-F5D450CDDB5A}" type="parTrans" cxnId="{1EDBC364-4285-4626-96C7-A8BD01FEF6E0}">
      <dgm:prSet/>
      <dgm:spPr/>
      <dgm:t>
        <a:bodyPr/>
        <a:lstStyle/>
        <a:p>
          <a:endParaRPr lang="en-US"/>
        </a:p>
      </dgm:t>
    </dgm:pt>
    <dgm:pt modelId="{F47E3983-8A1D-4B5C-852D-069140C57A48}" type="sibTrans" cxnId="{1EDBC364-4285-4626-96C7-A8BD01FEF6E0}">
      <dgm:prSet/>
      <dgm:spPr/>
      <dgm:t>
        <a:bodyPr/>
        <a:lstStyle/>
        <a:p>
          <a:endParaRPr lang="en-US"/>
        </a:p>
      </dgm:t>
    </dgm:pt>
    <dgm:pt modelId="{07ACED54-7239-40B2-BFBD-5435E0F50B98}">
      <dgm:prSet/>
      <dgm:spPr/>
      <dgm:t>
        <a:bodyPr/>
        <a:lstStyle/>
        <a:p>
          <a:r>
            <a:rPr lang="en-US"/>
            <a:t>Proper planning and agreements are crucial for successful partnerships</a:t>
          </a:r>
        </a:p>
      </dgm:t>
    </dgm:pt>
    <dgm:pt modelId="{4DC43335-BEEC-4AC0-B2E0-D85F41FC7E37}" type="parTrans" cxnId="{A338A98E-1420-40D2-A99B-703954A76572}">
      <dgm:prSet/>
      <dgm:spPr/>
      <dgm:t>
        <a:bodyPr/>
        <a:lstStyle/>
        <a:p>
          <a:endParaRPr lang="en-US"/>
        </a:p>
      </dgm:t>
    </dgm:pt>
    <dgm:pt modelId="{4711A072-6570-4CA5-AFB4-CA6518CDA171}" type="sibTrans" cxnId="{A338A98E-1420-40D2-A99B-703954A76572}">
      <dgm:prSet/>
      <dgm:spPr/>
      <dgm:t>
        <a:bodyPr/>
        <a:lstStyle/>
        <a:p>
          <a:endParaRPr lang="en-US"/>
        </a:p>
      </dgm:t>
    </dgm:pt>
    <dgm:pt modelId="{8C4B879B-09FF-4E86-B2EE-D38523AC7E50}" type="pres">
      <dgm:prSet presAssocID="{26EBF6B6-92D7-4880-871C-5E4C1DB198A9}" presName="diagram" presStyleCnt="0">
        <dgm:presLayoutVars>
          <dgm:dir/>
          <dgm:resizeHandles val="exact"/>
        </dgm:presLayoutVars>
      </dgm:prSet>
      <dgm:spPr/>
    </dgm:pt>
    <dgm:pt modelId="{6F156A94-EDE7-4B56-8B12-558F93A43882}" type="pres">
      <dgm:prSet presAssocID="{C5B7AF8A-7105-40AE-87AD-3BF888356375}" presName="node" presStyleLbl="node1" presStyleIdx="0" presStyleCnt="4">
        <dgm:presLayoutVars>
          <dgm:bulletEnabled val="1"/>
        </dgm:presLayoutVars>
      </dgm:prSet>
      <dgm:spPr/>
    </dgm:pt>
    <dgm:pt modelId="{D8DB66DB-B33B-44BA-9BD6-749BDA4BF4B4}" type="pres">
      <dgm:prSet presAssocID="{213A5B86-4463-45FC-B108-C36799ADA2D3}" presName="sibTrans" presStyleCnt="0"/>
      <dgm:spPr/>
    </dgm:pt>
    <dgm:pt modelId="{FE707420-4DAC-4E91-A362-A5C918E1E5D2}" type="pres">
      <dgm:prSet presAssocID="{4EED6FF6-EC99-431E-9184-583FE9199DDC}" presName="node" presStyleLbl="node1" presStyleIdx="1" presStyleCnt="4">
        <dgm:presLayoutVars>
          <dgm:bulletEnabled val="1"/>
        </dgm:presLayoutVars>
      </dgm:prSet>
      <dgm:spPr/>
    </dgm:pt>
    <dgm:pt modelId="{ADDD7CEB-233F-4528-BB53-54516AF6BAAD}" type="pres">
      <dgm:prSet presAssocID="{CE4C0B8E-4941-433F-8B0B-D24BC630A171}" presName="sibTrans" presStyleCnt="0"/>
      <dgm:spPr/>
    </dgm:pt>
    <dgm:pt modelId="{B00BF626-0219-462D-A0DF-7607FBFD65E3}" type="pres">
      <dgm:prSet presAssocID="{87B2CCBC-2B64-40B3-A99D-A678AF76A6E8}" presName="node" presStyleLbl="node1" presStyleIdx="2" presStyleCnt="4">
        <dgm:presLayoutVars>
          <dgm:bulletEnabled val="1"/>
        </dgm:presLayoutVars>
      </dgm:prSet>
      <dgm:spPr/>
    </dgm:pt>
    <dgm:pt modelId="{949212D2-929A-4F43-9954-AA6478359BBA}" type="pres">
      <dgm:prSet presAssocID="{F47E3983-8A1D-4B5C-852D-069140C57A48}" presName="sibTrans" presStyleCnt="0"/>
      <dgm:spPr/>
    </dgm:pt>
    <dgm:pt modelId="{D28468E2-B3F6-45E3-85B4-A947198D2913}" type="pres">
      <dgm:prSet presAssocID="{07ACED54-7239-40B2-BFBD-5435E0F50B98}" presName="node" presStyleLbl="node1" presStyleIdx="3" presStyleCnt="4">
        <dgm:presLayoutVars>
          <dgm:bulletEnabled val="1"/>
        </dgm:presLayoutVars>
      </dgm:prSet>
      <dgm:spPr/>
    </dgm:pt>
  </dgm:ptLst>
  <dgm:cxnLst>
    <dgm:cxn modelId="{3B3D3202-5587-4DC8-9BB1-97E193EC6F17}" type="presOf" srcId="{87B2CCBC-2B64-40B3-A99D-A678AF76A6E8}" destId="{B00BF626-0219-462D-A0DF-7607FBFD65E3}" srcOrd="0" destOrd="0" presId="urn:microsoft.com/office/officeart/2005/8/layout/default"/>
    <dgm:cxn modelId="{1EDBC364-4285-4626-96C7-A8BD01FEF6E0}" srcId="{26EBF6B6-92D7-4880-871C-5E4C1DB198A9}" destId="{87B2CCBC-2B64-40B3-A99D-A678AF76A6E8}" srcOrd="2" destOrd="0" parTransId="{A9FF565B-E80C-42EC-9781-F5D450CDDB5A}" sibTransId="{F47E3983-8A1D-4B5C-852D-069140C57A48}"/>
    <dgm:cxn modelId="{99AC8283-EFA7-4D6F-AC15-B9636BA57F9A}" type="presOf" srcId="{26EBF6B6-92D7-4880-871C-5E4C1DB198A9}" destId="{8C4B879B-09FF-4E86-B2EE-D38523AC7E50}" srcOrd="0" destOrd="0" presId="urn:microsoft.com/office/officeart/2005/8/layout/default"/>
    <dgm:cxn modelId="{33B2428A-30D5-4B1C-99FB-D0CE63D19925}" type="presOf" srcId="{4EED6FF6-EC99-431E-9184-583FE9199DDC}" destId="{FE707420-4DAC-4E91-A362-A5C918E1E5D2}" srcOrd="0" destOrd="0" presId="urn:microsoft.com/office/officeart/2005/8/layout/default"/>
    <dgm:cxn modelId="{A338A98E-1420-40D2-A99B-703954A76572}" srcId="{26EBF6B6-92D7-4880-871C-5E4C1DB198A9}" destId="{07ACED54-7239-40B2-BFBD-5435E0F50B98}" srcOrd="3" destOrd="0" parTransId="{4DC43335-BEEC-4AC0-B2E0-D85F41FC7E37}" sibTransId="{4711A072-6570-4CA5-AFB4-CA6518CDA171}"/>
    <dgm:cxn modelId="{BE61AA9C-DBE0-455A-AD4E-36213E049E69}" type="presOf" srcId="{C5B7AF8A-7105-40AE-87AD-3BF888356375}" destId="{6F156A94-EDE7-4B56-8B12-558F93A43882}" srcOrd="0" destOrd="0" presId="urn:microsoft.com/office/officeart/2005/8/layout/default"/>
    <dgm:cxn modelId="{994A66C0-5A5B-4DD4-BDCC-17E123ADA64F}" srcId="{26EBF6B6-92D7-4880-871C-5E4C1DB198A9}" destId="{C5B7AF8A-7105-40AE-87AD-3BF888356375}" srcOrd="0" destOrd="0" parTransId="{AE350393-187D-433B-BC7C-933D17468D19}" sibTransId="{213A5B86-4463-45FC-B108-C36799ADA2D3}"/>
    <dgm:cxn modelId="{7DE73AC8-0F38-4890-8BE2-B35D242766E9}" type="presOf" srcId="{07ACED54-7239-40B2-BFBD-5435E0F50B98}" destId="{D28468E2-B3F6-45E3-85B4-A947198D2913}" srcOrd="0" destOrd="0" presId="urn:microsoft.com/office/officeart/2005/8/layout/default"/>
    <dgm:cxn modelId="{D136A1EE-141E-4168-99E9-77B4A61DEF8B}" srcId="{26EBF6B6-92D7-4880-871C-5E4C1DB198A9}" destId="{4EED6FF6-EC99-431E-9184-583FE9199DDC}" srcOrd="1" destOrd="0" parTransId="{7B8857DA-D9AB-478D-80BE-DE50AF04D67A}" sibTransId="{CE4C0B8E-4941-433F-8B0B-D24BC630A171}"/>
    <dgm:cxn modelId="{8084FEE4-77B9-4563-AFA6-56B90C849AFD}" type="presParOf" srcId="{8C4B879B-09FF-4E86-B2EE-D38523AC7E50}" destId="{6F156A94-EDE7-4B56-8B12-558F93A43882}" srcOrd="0" destOrd="0" presId="urn:microsoft.com/office/officeart/2005/8/layout/default"/>
    <dgm:cxn modelId="{6B22A5CA-FC9B-4077-9480-72012BF0733A}" type="presParOf" srcId="{8C4B879B-09FF-4E86-B2EE-D38523AC7E50}" destId="{D8DB66DB-B33B-44BA-9BD6-749BDA4BF4B4}" srcOrd="1" destOrd="0" presId="urn:microsoft.com/office/officeart/2005/8/layout/default"/>
    <dgm:cxn modelId="{85D5DAF0-C884-49FD-B071-755D1F4F49EA}" type="presParOf" srcId="{8C4B879B-09FF-4E86-B2EE-D38523AC7E50}" destId="{FE707420-4DAC-4E91-A362-A5C918E1E5D2}" srcOrd="2" destOrd="0" presId="urn:microsoft.com/office/officeart/2005/8/layout/default"/>
    <dgm:cxn modelId="{6AF9C399-8C1B-491F-98FA-121482C6C49A}" type="presParOf" srcId="{8C4B879B-09FF-4E86-B2EE-D38523AC7E50}" destId="{ADDD7CEB-233F-4528-BB53-54516AF6BAAD}" srcOrd="3" destOrd="0" presId="urn:microsoft.com/office/officeart/2005/8/layout/default"/>
    <dgm:cxn modelId="{AB41C2AE-DEF1-4012-86FE-5E2790BE4128}" type="presParOf" srcId="{8C4B879B-09FF-4E86-B2EE-D38523AC7E50}" destId="{B00BF626-0219-462D-A0DF-7607FBFD65E3}" srcOrd="4" destOrd="0" presId="urn:microsoft.com/office/officeart/2005/8/layout/default"/>
    <dgm:cxn modelId="{72B6DDF4-CB5D-402D-A2F0-F74037342BF5}" type="presParOf" srcId="{8C4B879B-09FF-4E86-B2EE-D38523AC7E50}" destId="{949212D2-929A-4F43-9954-AA6478359BBA}" srcOrd="5" destOrd="0" presId="urn:microsoft.com/office/officeart/2005/8/layout/default"/>
    <dgm:cxn modelId="{2DBCCDC2-2CF1-4FFC-8F52-7CF285BC001D}" type="presParOf" srcId="{8C4B879B-09FF-4E86-B2EE-D38523AC7E50}" destId="{D28468E2-B3F6-45E3-85B4-A947198D291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A4061-201C-4B22-B683-9DF4C8DD7E1E}">
      <dsp:nvSpPr>
        <dsp:cNvPr id="0" name=""/>
        <dsp:cNvSpPr/>
      </dsp:nvSpPr>
      <dsp:spPr>
        <a:xfrm>
          <a:off x="0" y="0"/>
          <a:ext cx="6703695" cy="9790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 business partnership is an agreement between two or more individuals to manage and operate a business together</a:t>
          </a:r>
        </a:p>
      </dsp:txBody>
      <dsp:txXfrm>
        <a:off x="28675" y="28675"/>
        <a:ext cx="5647223" cy="921701"/>
      </dsp:txXfrm>
    </dsp:sp>
    <dsp:sp modelId="{C78530E4-A09F-4898-A2BB-18C81839CCD1}">
      <dsp:nvSpPr>
        <dsp:cNvPr id="0" name=""/>
        <dsp:cNvSpPr/>
      </dsp:nvSpPr>
      <dsp:spPr>
        <a:xfrm>
          <a:off x="591502" y="1142226"/>
          <a:ext cx="6703695" cy="97905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Partnerships allow for shared resources, skills, and responsibilities</a:t>
          </a:r>
        </a:p>
      </dsp:txBody>
      <dsp:txXfrm>
        <a:off x="620177" y="1170901"/>
        <a:ext cx="5418459" cy="921701"/>
      </dsp:txXfrm>
    </dsp:sp>
    <dsp:sp modelId="{DBD60BDC-34E5-4E35-A515-E66F036A08B1}">
      <dsp:nvSpPr>
        <dsp:cNvPr id="0" name=""/>
        <dsp:cNvSpPr/>
      </dsp:nvSpPr>
      <dsp:spPr>
        <a:xfrm>
          <a:off x="1183004" y="2284452"/>
          <a:ext cx="6703695" cy="97905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Different types of partnerships suit various business needs and goals</a:t>
          </a:r>
        </a:p>
      </dsp:txBody>
      <dsp:txXfrm>
        <a:off x="1211679" y="2313127"/>
        <a:ext cx="5418459" cy="921701"/>
      </dsp:txXfrm>
    </dsp:sp>
    <dsp:sp modelId="{2204320E-0A15-4FF7-8363-997F2E53B670}">
      <dsp:nvSpPr>
        <dsp:cNvPr id="0" name=""/>
        <dsp:cNvSpPr/>
      </dsp:nvSpPr>
      <dsp:spPr>
        <a:xfrm>
          <a:off x="6067311" y="742447"/>
          <a:ext cx="636383" cy="6363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6210497" y="742447"/>
        <a:ext cx="350011" cy="478878"/>
      </dsp:txXfrm>
    </dsp:sp>
    <dsp:sp modelId="{7152D2BF-31C7-412B-840E-A99ACD280AC8}">
      <dsp:nvSpPr>
        <dsp:cNvPr id="0" name=""/>
        <dsp:cNvSpPr/>
      </dsp:nvSpPr>
      <dsp:spPr>
        <a:xfrm>
          <a:off x="6658814" y="1878146"/>
          <a:ext cx="636383" cy="6363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6802000" y="1878146"/>
        <a:ext cx="350011" cy="4788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FEA94-FB9F-4D1E-9321-52B563E5E26A}">
      <dsp:nvSpPr>
        <dsp:cNvPr id="0" name=""/>
        <dsp:cNvSpPr/>
      </dsp:nvSpPr>
      <dsp:spPr>
        <a:xfrm>
          <a:off x="0" y="1969697"/>
          <a:ext cx="7886700" cy="1292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Key features:</a:t>
          </a:r>
        </a:p>
      </dsp:txBody>
      <dsp:txXfrm>
        <a:off x="0" y="1969697"/>
        <a:ext cx="7886700" cy="697860"/>
      </dsp:txXfrm>
    </dsp:sp>
    <dsp:sp modelId="{47084213-D57C-4041-8F62-41C218B6CD1F}">
      <dsp:nvSpPr>
        <dsp:cNvPr id="0" name=""/>
        <dsp:cNvSpPr/>
      </dsp:nvSpPr>
      <dsp:spPr>
        <a:xfrm>
          <a:off x="0" y="2641711"/>
          <a:ext cx="1971674" cy="594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Shared management and decision-making</a:t>
          </a:r>
        </a:p>
      </dsp:txBody>
      <dsp:txXfrm>
        <a:off x="0" y="2641711"/>
        <a:ext cx="1971674" cy="594474"/>
      </dsp:txXfrm>
    </dsp:sp>
    <dsp:sp modelId="{05DF2547-3FC6-40A1-9F9F-2D8CD7C2DEF1}">
      <dsp:nvSpPr>
        <dsp:cNvPr id="0" name=""/>
        <dsp:cNvSpPr/>
      </dsp:nvSpPr>
      <dsp:spPr>
        <a:xfrm>
          <a:off x="1971675" y="2641711"/>
          <a:ext cx="1971674" cy="594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Equal profit and loss distribution (unless agreed otherwise)</a:t>
          </a:r>
        </a:p>
      </dsp:txBody>
      <dsp:txXfrm>
        <a:off x="1971675" y="2641711"/>
        <a:ext cx="1971674" cy="594474"/>
      </dsp:txXfrm>
    </dsp:sp>
    <dsp:sp modelId="{134F8B49-2EB0-4771-A4A7-FDB35980F1B9}">
      <dsp:nvSpPr>
        <dsp:cNvPr id="0" name=""/>
        <dsp:cNvSpPr/>
      </dsp:nvSpPr>
      <dsp:spPr>
        <a:xfrm>
          <a:off x="3943350" y="2641711"/>
          <a:ext cx="1971674" cy="594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Unlimited personal liability for business debts</a:t>
          </a:r>
        </a:p>
      </dsp:txBody>
      <dsp:txXfrm>
        <a:off x="3943350" y="2641711"/>
        <a:ext cx="1971674" cy="594474"/>
      </dsp:txXfrm>
    </dsp:sp>
    <dsp:sp modelId="{452A2525-C768-4BB0-9092-8EA4EE877FCF}">
      <dsp:nvSpPr>
        <dsp:cNvPr id="0" name=""/>
        <dsp:cNvSpPr/>
      </dsp:nvSpPr>
      <dsp:spPr>
        <a:xfrm>
          <a:off x="5915024" y="2641711"/>
          <a:ext cx="1971674" cy="594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Split everything 50/50</a:t>
          </a:r>
        </a:p>
      </dsp:txBody>
      <dsp:txXfrm>
        <a:off x="5915024" y="2641711"/>
        <a:ext cx="1971674" cy="594474"/>
      </dsp:txXfrm>
    </dsp:sp>
    <dsp:sp modelId="{28AAD9B8-9DE4-4A60-AB45-25CEEC06F451}">
      <dsp:nvSpPr>
        <dsp:cNvPr id="0" name=""/>
        <dsp:cNvSpPr/>
      </dsp:nvSpPr>
      <dsp:spPr>
        <a:xfrm rot="10800000">
          <a:off x="0" y="1471"/>
          <a:ext cx="7886700" cy="198761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Definition: All partners share equal responsibility and liability</a:t>
          </a:r>
        </a:p>
      </dsp:txBody>
      <dsp:txXfrm rot="10800000">
        <a:off x="0" y="1471"/>
        <a:ext cx="7886700" cy="12914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F61D9-9213-436C-9D89-D651E658A5C1}">
      <dsp:nvSpPr>
        <dsp:cNvPr id="0" name=""/>
        <dsp:cNvSpPr/>
      </dsp:nvSpPr>
      <dsp:spPr>
        <a:xfrm>
          <a:off x="0" y="49880"/>
          <a:ext cx="5000124" cy="135602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Definition: </a:t>
          </a:r>
          <a:r>
            <a:rPr lang="en-US" sz="1900" b="1" i="0" kern="1200" dirty="0"/>
            <a:t>a business owned by two or more parties</a:t>
          </a:r>
          <a:r>
            <a:rPr lang="en-US" sz="1900" b="0" i="0" kern="1200" dirty="0"/>
            <a:t>, with at least one being the general partner who oversees the business, and one or more </a:t>
          </a:r>
          <a:r>
            <a:rPr lang="en-US" sz="1900" b="0" i="0" kern="1200" dirty="0" err="1"/>
            <a:t>thare</a:t>
          </a:r>
          <a:r>
            <a:rPr lang="en-US" sz="1900" b="0" i="0" kern="1200" dirty="0"/>
            <a:t> are limited p</a:t>
          </a:r>
          <a:r>
            <a:rPr lang="en-US" sz="1900" kern="1200" dirty="0"/>
            <a:t>artners</a:t>
          </a:r>
        </a:p>
      </dsp:txBody>
      <dsp:txXfrm>
        <a:off x="66196" y="116076"/>
        <a:ext cx="4867732" cy="1223637"/>
      </dsp:txXfrm>
    </dsp:sp>
    <dsp:sp modelId="{B1A5B35D-DA09-41AA-AFD2-9B215D68772F}">
      <dsp:nvSpPr>
        <dsp:cNvPr id="0" name=""/>
        <dsp:cNvSpPr/>
      </dsp:nvSpPr>
      <dsp:spPr>
        <a:xfrm>
          <a:off x="0" y="1460630"/>
          <a:ext cx="5000124" cy="739524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Key features:</a:t>
          </a:r>
        </a:p>
      </dsp:txBody>
      <dsp:txXfrm>
        <a:off x="36101" y="1496731"/>
        <a:ext cx="4927922" cy="667322"/>
      </dsp:txXfrm>
    </dsp:sp>
    <dsp:sp modelId="{161F5BC3-E08E-467D-836A-12674A2EC739}">
      <dsp:nvSpPr>
        <dsp:cNvPr id="0" name=""/>
        <dsp:cNvSpPr/>
      </dsp:nvSpPr>
      <dsp:spPr>
        <a:xfrm>
          <a:off x="0" y="2200154"/>
          <a:ext cx="5000124" cy="2202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General partners manage the business and have </a:t>
          </a:r>
          <a:r>
            <a:rPr lang="en-US" sz="1500" u="sng" kern="1200" dirty="0"/>
            <a:t>unlimited</a:t>
          </a:r>
          <a:r>
            <a:rPr lang="en-US" sz="1500" kern="1200" dirty="0"/>
            <a:t> liability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Limited partners invest money but have no part in management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The Limited partners' liability is restricted to their investment (personal property is protected)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Also Called a </a:t>
          </a:r>
          <a:r>
            <a:rPr lang="en-US" sz="1500" b="1" u="sng" kern="1200" dirty="0"/>
            <a:t>Silent Partner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1" u="sng" kern="1200" dirty="0"/>
            <a:t>Basically done to gain more capital through investments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500" kern="1200" dirty="0"/>
        </a:p>
      </dsp:txBody>
      <dsp:txXfrm>
        <a:off x="0" y="2200154"/>
        <a:ext cx="5000124" cy="2202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00816-9173-4E46-98DB-9BA5E9EEDE7E}">
      <dsp:nvSpPr>
        <dsp:cNvPr id="0" name=""/>
        <dsp:cNvSpPr/>
      </dsp:nvSpPr>
      <dsp:spPr>
        <a:xfrm>
          <a:off x="0" y="247019"/>
          <a:ext cx="5000124" cy="9898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Definition: Partners</a:t>
          </a:r>
          <a:r>
            <a:rPr lang="en-US" sz="1800" b="0" i="0" kern="1200" dirty="0"/>
            <a:t> work together, they separately manage their customers or clients, and</a:t>
          </a:r>
          <a:r>
            <a:rPr lang="en-US" sz="1800" kern="1200" dirty="0"/>
            <a:t> have limited personal liability for business debts</a:t>
          </a:r>
        </a:p>
      </dsp:txBody>
      <dsp:txXfrm>
        <a:off x="48319" y="295338"/>
        <a:ext cx="4903486" cy="893182"/>
      </dsp:txXfrm>
    </dsp:sp>
    <dsp:sp modelId="{53B2D413-7821-44FB-A1D3-4DAC374CC753}">
      <dsp:nvSpPr>
        <dsp:cNvPr id="0" name=""/>
        <dsp:cNvSpPr/>
      </dsp:nvSpPr>
      <dsp:spPr>
        <a:xfrm>
          <a:off x="0" y="1288680"/>
          <a:ext cx="5000124" cy="98982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Key features:</a:t>
          </a:r>
        </a:p>
      </dsp:txBody>
      <dsp:txXfrm>
        <a:off x="48319" y="1336999"/>
        <a:ext cx="4903486" cy="893182"/>
      </dsp:txXfrm>
    </dsp:sp>
    <dsp:sp modelId="{37CF38CD-72B5-45F2-A2A6-05AD799F7C0B}">
      <dsp:nvSpPr>
        <dsp:cNvPr id="0" name=""/>
        <dsp:cNvSpPr/>
      </dsp:nvSpPr>
      <dsp:spPr>
        <a:xfrm>
          <a:off x="0" y="2278499"/>
          <a:ext cx="5000124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Often used by professional services (e.g., law firms, accounting firms)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Protects partners from debts caused by other partners' negligence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Each partner is liable for their own actions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i="0" kern="1200" dirty="0"/>
            <a:t>Each partner’s liabilities are limited to the amount they put into the business.</a:t>
          </a:r>
          <a:endParaRPr lang="en-US" sz="1400" kern="1200" dirty="0"/>
        </a:p>
      </dsp:txBody>
      <dsp:txXfrm>
        <a:off x="0" y="2278499"/>
        <a:ext cx="5000124" cy="15649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0DE2E-7A8E-4D5F-9FA8-74F7E5A9D2DB}">
      <dsp:nvSpPr>
        <dsp:cNvPr id="0" name=""/>
        <dsp:cNvSpPr/>
      </dsp:nvSpPr>
      <dsp:spPr>
        <a:xfrm>
          <a:off x="0" y="2468797"/>
          <a:ext cx="5000124" cy="16197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Key features:</a:t>
          </a:r>
        </a:p>
      </dsp:txBody>
      <dsp:txXfrm>
        <a:off x="0" y="2468797"/>
        <a:ext cx="5000124" cy="874691"/>
      </dsp:txXfrm>
    </dsp:sp>
    <dsp:sp modelId="{C07F2CD6-BC26-4EB2-A5DB-9F87F17ADCF8}">
      <dsp:nvSpPr>
        <dsp:cNvPr id="0" name=""/>
        <dsp:cNvSpPr/>
      </dsp:nvSpPr>
      <dsp:spPr>
        <a:xfrm>
          <a:off x="2441" y="3311092"/>
          <a:ext cx="1665080" cy="74510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Limited duration and scope</a:t>
          </a:r>
        </a:p>
      </dsp:txBody>
      <dsp:txXfrm>
        <a:off x="2441" y="3311092"/>
        <a:ext cx="1665080" cy="745107"/>
      </dsp:txXfrm>
    </dsp:sp>
    <dsp:sp modelId="{5E7FA378-EE70-4576-8F9F-01A1E8A9F15E}">
      <dsp:nvSpPr>
        <dsp:cNvPr id="0" name=""/>
        <dsp:cNvSpPr/>
      </dsp:nvSpPr>
      <dsp:spPr>
        <a:xfrm>
          <a:off x="1667521" y="3311092"/>
          <a:ext cx="1665080" cy="745107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Partners maintain separate business identities</a:t>
          </a:r>
        </a:p>
      </dsp:txBody>
      <dsp:txXfrm>
        <a:off x="1667521" y="3311092"/>
        <a:ext cx="1665080" cy="745107"/>
      </dsp:txXfrm>
    </dsp:sp>
    <dsp:sp modelId="{70302264-4761-42D4-960A-D991949E02D5}">
      <dsp:nvSpPr>
        <dsp:cNvPr id="0" name=""/>
        <dsp:cNvSpPr/>
      </dsp:nvSpPr>
      <dsp:spPr>
        <a:xfrm>
          <a:off x="3332602" y="3311092"/>
          <a:ext cx="1665080" cy="745107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Shared resources, risks, and rewards for the specific venture</a:t>
          </a:r>
        </a:p>
      </dsp:txBody>
      <dsp:txXfrm>
        <a:off x="3332602" y="3311092"/>
        <a:ext cx="1665080" cy="745107"/>
      </dsp:txXfrm>
    </dsp:sp>
    <dsp:sp modelId="{17C793C4-B538-4CE7-9884-D8B4D61E2FAD}">
      <dsp:nvSpPr>
        <dsp:cNvPr id="0" name=""/>
        <dsp:cNvSpPr/>
      </dsp:nvSpPr>
      <dsp:spPr>
        <a:xfrm rot="10800000">
          <a:off x="0" y="1844"/>
          <a:ext cx="5000124" cy="2491249"/>
        </a:xfrm>
        <a:prstGeom prst="upArrowCallou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Definition: Temporary partnership for a specific project or goal</a:t>
          </a:r>
        </a:p>
      </dsp:txBody>
      <dsp:txXfrm rot="10800000">
        <a:off x="0" y="1844"/>
        <a:ext cx="5000124" cy="16187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70325-9425-4BE9-9ED0-7E2089068AC8}">
      <dsp:nvSpPr>
        <dsp:cNvPr id="0" name=""/>
        <dsp:cNvSpPr/>
      </dsp:nvSpPr>
      <dsp:spPr>
        <a:xfrm>
          <a:off x="0" y="32100"/>
          <a:ext cx="5000124" cy="9547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General Partnership: Local mom-and-pop store</a:t>
          </a:r>
        </a:p>
      </dsp:txBody>
      <dsp:txXfrm>
        <a:off x="46606" y="78706"/>
        <a:ext cx="4906912" cy="861507"/>
      </dsp:txXfrm>
    </dsp:sp>
    <dsp:sp modelId="{A88A9CA9-3DF1-4729-8F49-8C173B04F4BD}">
      <dsp:nvSpPr>
        <dsp:cNvPr id="0" name=""/>
        <dsp:cNvSpPr/>
      </dsp:nvSpPr>
      <dsp:spPr>
        <a:xfrm>
          <a:off x="0" y="1055940"/>
          <a:ext cx="5000124" cy="954719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Limited Partnership: Real estate investment groups</a:t>
          </a:r>
        </a:p>
      </dsp:txBody>
      <dsp:txXfrm>
        <a:off x="46606" y="1102546"/>
        <a:ext cx="4906912" cy="861507"/>
      </dsp:txXfrm>
    </dsp:sp>
    <dsp:sp modelId="{4BF3534D-D3E0-4479-A46B-A41A2B68F034}">
      <dsp:nvSpPr>
        <dsp:cNvPr id="0" name=""/>
        <dsp:cNvSpPr/>
      </dsp:nvSpPr>
      <dsp:spPr>
        <a:xfrm>
          <a:off x="0" y="2079780"/>
          <a:ext cx="5000124" cy="954719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LLP: Law firms, accounting firms</a:t>
          </a:r>
        </a:p>
      </dsp:txBody>
      <dsp:txXfrm>
        <a:off x="46606" y="2126386"/>
        <a:ext cx="4906912" cy="861507"/>
      </dsp:txXfrm>
    </dsp:sp>
    <dsp:sp modelId="{4E6DB719-556B-42AA-91A2-4DBDFA39F6BC}">
      <dsp:nvSpPr>
        <dsp:cNvPr id="0" name=""/>
        <dsp:cNvSpPr/>
      </dsp:nvSpPr>
      <dsp:spPr>
        <a:xfrm>
          <a:off x="0" y="3103620"/>
          <a:ext cx="5000124" cy="954719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Joint Venture: Movie production collaborations</a:t>
          </a:r>
        </a:p>
      </dsp:txBody>
      <dsp:txXfrm>
        <a:off x="46606" y="3150226"/>
        <a:ext cx="4906912" cy="8615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56A94-EDE7-4B56-8B12-558F93A43882}">
      <dsp:nvSpPr>
        <dsp:cNvPr id="0" name=""/>
        <dsp:cNvSpPr/>
      </dsp:nvSpPr>
      <dsp:spPr>
        <a:xfrm>
          <a:off x="610" y="497940"/>
          <a:ext cx="2380430" cy="14282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Partnerships offer various structures for business collaboration</a:t>
          </a:r>
        </a:p>
      </dsp:txBody>
      <dsp:txXfrm>
        <a:off x="610" y="497940"/>
        <a:ext cx="2380430" cy="1428258"/>
      </dsp:txXfrm>
    </dsp:sp>
    <dsp:sp modelId="{FE707420-4DAC-4E91-A362-A5C918E1E5D2}">
      <dsp:nvSpPr>
        <dsp:cNvPr id="0" name=""/>
        <dsp:cNvSpPr/>
      </dsp:nvSpPr>
      <dsp:spPr>
        <a:xfrm>
          <a:off x="2619083" y="497940"/>
          <a:ext cx="2380430" cy="1428258"/>
        </a:xfrm>
        <a:prstGeom prst="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Each type has unique features, advantages, and disadvantages</a:t>
          </a:r>
        </a:p>
      </dsp:txBody>
      <dsp:txXfrm>
        <a:off x="2619083" y="497940"/>
        <a:ext cx="2380430" cy="1428258"/>
      </dsp:txXfrm>
    </dsp:sp>
    <dsp:sp modelId="{B00BF626-0219-462D-A0DF-7607FBFD65E3}">
      <dsp:nvSpPr>
        <dsp:cNvPr id="0" name=""/>
        <dsp:cNvSpPr/>
      </dsp:nvSpPr>
      <dsp:spPr>
        <a:xfrm>
          <a:off x="610" y="2164241"/>
          <a:ext cx="2380430" cy="1428258"/>
        </a:xfrm>
        <a:prstGeom prst="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Choosing the right partnership depends on business needs and goals</a:t>
          </a:r>
        </a:p>
      </dsp:txBody>
      <dsp:txXfrm>
        <a:off x="610" y="2164241"/>
        <a:ext cx="2380430" cy="1428258"/>
      </dsp:txXfrm>
    </dsp:sp>
    <dsp:sp modelId="{D28468E2-B3F6-45E3-85B4-A947198D2913}">
      <dsp:nvSpPr>
        <dsp:cNvPr id="0" name=""/>
        <dsp:cNvSpPr/>
      </dsp:nvSpPr>
      <dsp:spPr>
        <a:xfrm>
          <a:off x="2619083" y="2164241"/>
          <a:ext cx="2380430" cy="1428258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Proper planning and agreements are crucial for successful partnerships</a:t>
          </a:r>
        </a:p>
      </dsp:txBody>
      <dsp:txXfrm>
        <a:off x="2619083" y="2164241"/>
        <a:ext cx="2380430" cy="1428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54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3FA21-73EE-7D48-956F-DD5B4A093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52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36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9144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3600" dirty="0">
                <a:solidFill>
                  <a:srgbClr val="000000"/>
                </a:solidFill>
              </a:defRPr>
            </a:lvl1pPr>
          </a:lstStyle>
          <a:p>
            <a:pPr marL="0" indent="0">
              <a:buNone/>
            </a:pPr>
            <a:endParaRPr lang="en-US" sz="3600" dirty="0"/>
          </a:p>
        </p:txBody>
      </p:sp>
      <p:sp>
        <p:nvSpPr>
          <p:cNvPr id="3" name="Text 0"/>
          <p:cNvSpPr/>
          <p:nvPr/>
        </p:nvSpPr>
        <p:spPr>
          <a:xfrm>
            <a:off x="457200" y="1828800"/>
            <a:ext cx="77724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2400" dirty="0">
                <a:solidFill>
                  <a:srgbClr val="000000"/>
                </a:solidFill>
              </a:defRPr>
            </a:lvl1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800" dirty="0">
                <a:solidFill>
                  <a:srgbClr val="000000"/>
                </a:solidFill>
              </a:defRPr>
            </a:lvl1pPr>
          </a:lstStyle>
          <a:p>
            <a:pPr marL="0" indent="0">
              <a:buNone/>
            </a:pPr>
            <a:endParaRPr lang="en-US" sz="18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E02B-E1AD-A76D-2378-151A8713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AE17-2A4D-5EE8-DC5D-762779652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E9359-CAE2-19D9-6D4E-D14100B84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7A87A-3BF1-369B-28C7-DB104B6D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88463-E050-4C2E-E3A6-286228E4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9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ople Discussing">
            <a:extLst>
              <a:ext uri="{FF2B5EF4-FFF2-40B4-BE49-F238E27FC236}">
                <a16:creationId xmlns:a16="http://schemas.microsoft.com/office/drawing/2014/main" id="{E2786422-4861-3678-7204-DA1FBA285F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4"/>
          <a:stretch/>
        </p:blipFill>
        <p:spPr>
          <a:xfrm>
            <a:off x="-2285" y="10"/>
            <a:ext cx="9143999" cy="51434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55701"/>
            <a:ext cx="9143999" cy="237161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822960" y="244162"/>
            <a:ext cx="7543800" cy="2681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3900">
                <a:solidFill>
                  <a:srgbClr val="FFFFFF"/>
                </a:solidFill>
              </a:rPr>
              <a:t>Types of Partnerships in Business</a:t>
            </a:r>
          </a:p>
        </p:txBody>
      </p:sp>
      <p:sp>
        <p:nvSpPr>
          <p:cNvPr id="3" name="Text 1"/>
          <p:cNvSpPr/>
          <p:nvPr/>
        </p:nvSpPr>
        <p:spPr>
          <a:xfrm>
            <a:off x="825038" y="3054032"/>
            <a:ext cx="7543800" cy="962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FFFFFF"/>
                </a:solidFill>
              </a:rPr>
              <a:t>Introduction to Business Partnerships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CF319763-4641-8369-CCEB-E6F5AA4761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342"/>
          <a:stretch/>
        </p:blipFill>
        <p:spPr>
          <a:xfrm>
            <a:off x="20" y="-1"/>
            <a:ext cx="4057627" cy="5143501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0"/>
            <a:ext cx="5086352" cy="17144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353887" y="47816"/>
            <a:ext cx="4098726" cy="832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</a:rPr>
              <a:t>Partnership Agreement</a:t>
            </a: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353886" y="385895"/>
            <a:ext cx="4521665" cy="429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Partnership Agreement:  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a contract stating the </a:t>
            </a:r>
            <a:r>
              <a:rPr lang="en-US" sz="1600" b="1" i="0" dirty="0">
                <a:solidFill>
                  <a:schemeClr val="tx1"/>
                </a:solidFill>
                <a:effectLst/>
              </a:rPr>
              <a:t>terms 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of a partnership – what it does, how it works, and how the partners can work together.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tx1"/>
                </a:solidFill>
                <a:effectLst/>
              </a:rPr>
              <a:t>Why Needed: 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474747"/>
                </a:solidFill>
                <a:effectLst/>
                <a:latin typeface="Google Sans"/>
              </a:rPr>
              <a:t>It is a legally binding document that specifies the terms and conditions of a collaboration between two or more individuals or entities.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474747"/>
                </a:solidFill>
                <a:effectLst/>
                <a:latin typeface="Google Sans"/>
              </a:rPr>
              <a:t>Its purpose is 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Google Sans"/>
              </a:rPr>
              <a:t>to define each partner's rights and responsibilities, including their obligations, roles, and how profits are shared</a:t>
            </a:r>
            <a:r>
              <a:rPr lang="en-US" sz="1600" b="0" i="0" dirty="0">
                <a:solidFill>
                  <a:srgbClr val="474747"/>
                </a:solidFill>
                <a:effectLst/>
                <a:latin typeface="Google Sans"/>
              </a:rPr>
              <a:t>.</a:t>
            </a:r>
            <a:endParaRPr lang="en-US" sz="2600" b="0" i="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CF319763-4641-8369-CCEB-E6F5AA4761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342"/>
          <a:stretch/>
        </p:blipFill>
        <p:spPr>
          <a:xfrm>
            <a:off x="20" y="-1"/>
            <a:ext cx="4057627" cy="5143501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0"/>
            <a:ext cx="5086352" cy="17144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278386" y="584711"/>
            <a:ext cx="4098726" cy="832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</a:rPr>
              <a:t>Partnership Agreement</a:t>
            </a: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353886" y="385895"/>
            <a:ext cx="4521665" cy="429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tx1"/>
                </a:solidFill>
                <a:effectLst/>
              </a:rPr>
              <a:t>The </a:t>
            </a:r>
            <a:r>
              <a:rPr lang="en-US" sz="1600" b="1" i="0" dirty="0">
                <a:solidFill>
                  <a:schemeClr val="tx1"/>
                </a:solidFill>
                <a:effectLst/>
              </a:rPr>
              <a:t>rights 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and </a:t>
            </a:r>
            <a:r>
              <a:rPr lang="en-US" sz="1600" b="1" i="0" dirty="0">
                <a:solidFill>
                  <a:schemeClr val="tx1"/>
                </a:solidFill>
                <a:effectLst/>
              </a:rPr>
              <a:t>responsibilities 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of the </a:t>
            </a:r>
            <a:r>
              <a:rPr lang="en-US" sz="1600" b="1" i="0" dirty="0">
                <a:solidFill>
                  <a:schemeClr val="tx1"/>
                </a:solidFill>
                <a:effectLst/>
              </a:rPr>
              <a:t>partners 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are a vital component.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Document outlining: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Roles and responsibilities of partners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Profit and loss distribution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Decision-making processes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Dispute resolution procedures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Exit strategies</a:t>
            </a:r>
          </a:p>
        </p:txBody>
      </p:sp>
    </p:spTree>
    <p:extLst>
      <p:ext uri="{BB962C8B-B14F-4D97-AF65-F5344CB8AC3E}">
        <p14:creationId xmlns:p14="http://schemas.microsoft.com/office/powerpoint/2010/main" val="484584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1" y="1057559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39858" y="1262817"/>
            <a:ext cx="2336449" cy="179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lnSpc>
                <a:spcPct val="90000"/>
              </a:lnSpc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Real-World Examples</a:t>
            </a:r>
          </a:p>
        </p:txBody>
      </p:sp>
      <p:graphicFrame>
        <p:nvGraphicFramePr>
          <p:cNvPr id="25" name="Text 0">
            <a:extLst>
              <a:ext uri="{FF2B5EF4-FFF2-40B4-BE49-F238E27FC236}">
                <a16:creationId xmlns:a16="http://schemas.microsoft.com/office/drawing/2014/main" id="{1C92B08A-5F36-1DF9-85A9-0631341B68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9054558"/>
              </p:ext>
            </p:extLst>
          </p:nvPr>
        </p:nvGraphicFramePr>
        <p:xfrm>
          <a:off x="3678789" y="562830"/>
          <a:ext cx="5000124" cy="409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1" y="1057559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39858" y="1262817"/>
            <a:ext cx="2336449" cy="179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lnSpc>
                <a:spcPct val="90000"/>
              </a:lnSpc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graphicFrame>
        <p:nvGraphicFramePr>
          <p:cNvPr id="5" name="Text 0">
            <a:extLst>
              <a:ext uri="{FF2B5EF4-FFF2-40B4-BE49-F238E27FC236}">
                <a16:creationId xmlns:a16="http://schemas.microsoft.com/office/drawing/2014/main" id="{75A49409-FFFD-94AC-0F59-F0E4459BAC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136421"/>
              </p:ext>
            </p:extLst>
          </p:nvPr>
        </p:nvGraphicFramePr>
        <p:xfrm>
          <a:off x="3678789" y="562830"/>
          <a:ext cx="5000124" cy="409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7AB9-E695-F41F-6ECB-49620485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6888"/>
            <a:ext cx="5170932" cy="1337310"/>
          </a:xfrm>
        </p:spPr>
        <p:txBody>
          <a:bodyPr anchor="b">
            <a:normAutofit fontScale="90000"/>
          </a:bodyPr>
          <a:lstStyle/>
          <a:p>
            <a:r>
              <a:rPr lang="en-US" sz="4050" dirty="0"/>
              <a:t>Complete the Partnership Agreement Assignment: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4994-C70B-98DC-631C-01EEF598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029968"/>
            <a:ext cx="5636912" cy="2612898"/>
          </a:xfrm>
        </p:spPr>
        <p:txBody>
          <a:bodyPr>
            <a:noAutofit/>
          </a:bodyPr>
          <a:lstStyle/>
          <a:p>
            <a:r>
              <a:rPr lang="en-US" altLang="en-US" sz="18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Use the Handout to plan and daft your agreement.  Follow the instructions in the handout</a:t>
            </a:r>
          </a:p>
          <a:p>
            <a:r>
              <a:rPr lang="en-US" altLang="en-US" sz="18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Use Google Docs to write your agreement.  Share with your partners and each can write different sections</a:t>
            </a:r>
          </a:p>
          <a:p>
            <a:r>
              <a:rPr lang="en-US" altLang="en-US" sz="18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Hand in the Partnership Agreement into Google Classroom </a:t>
            </a:r>
          </a:p>
          <a:p>
            <a:pPr marL="0" indent="0">
              <a:buNone/>
            </a:pPr>
            <a:endParaRPr lang="en-US" altLang="en-US" sz="1800" dirty="0"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2" descr="My (Our) Assignment – Keep swimmin'">
            <a:extLst>
              <a:ext uri="{FF2B5EF4-FFF2-40B4-BE49-F238E27FC236}">
                <a16:creationId xmlns:a16="http://schemas.microsoft.com/office/drawing/2014/main" id="{89A82D98-10B5-A34A-30D6-1889B9E6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973" y="246888"/>
            <a:ext cx="2572477" cy="257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3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467CF8-270C-0842-0871-1186AF3278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2150" b="410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700">
                <a:solidFill>
                  <a:schemeClr val="tx1"/>
                </a:solidFill>
              </a:rPr>
              <a:t>Introduction to Business Partnerships</a:t>
            </a:r>
          </a:p>
        </p:txBody>
      </p:sp>
      <p:graphicFrame>
        <p:nvGraphicFramePr>
          <p:cNvPr id="5" name="Text 0">
            <a:extLst>
              <a:ext uri="{FF2B5EF4-FFF2-40B4-BE49-F238E27FC236}">
                <a16:creationId xmlns:a16="http://schemas.microsoft.com/office/drawing/2014/main" id="{04A18223-9C28-8A8D-B450-49247E496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4654853"/>
              </p:ext>
            </p:extLst>
          </p:nvPr>
        </p:nvGraphicFramePr>
        <p:xfrm>
          <a:off x="628650" y="1369218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65326" y="0"/>
            <a:ext cx="6213348" cy="51435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770" y="0"/>
            <a:ext cx="5966460" cy="51435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FFE3F-6E66-996A-C233-A5CE14BFD03C}"/>
              </a:ext>
            </a:extLst>
          </p:cNvPr>
          <p:cNvSpPr>
            <a:spLocks noGrp="1"/>
          </p:cNvSpPr>
          <p:nvPr>
            <p:ph type="title" idx="100"/>
          </p:nvPr>
        </p:nvSpPr>
        <p:spPr>
          <a:xfrm>
            <a:off x="1916723" y="1081453"/>
            <a:ext cx="5310553" cy="29805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2600" b="0" i="0" u="none" strike="noStrike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In the U.S., partnerships account for about 7% of all business.</a:t>
            </a:r>
            <a:br>
              <a:rPr lang="en-US" sz="2600" b="0" i="0" u="none" strike="noStrike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2600" b="0" i="0" u="none" strike="noStrike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​</a:t>
            </a:r>
            <a:br>
              <a:rPr lang="en-US" sz="2600" b="0" i="0" u="none" strike="noStrike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2600" b="0" i="0" u="none" strike="noStrike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They generate about 5% of all sales and about 10% of all income</a:t>
            </a:r>
            <a:br>
              <a:rPr lang="en-US" sz="2600" b="0" i="0" u="none" strike="noStrike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endParaRPr lang="en-US" sz="2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64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607EC0B-6F18-4CC6-A161-42CC6FAB2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69DA5-0983-D390-C97F-6DC13436F97C}"/>
              </a:ext>
            </a:extLst>
          </p:cNvPr>
          <p:cNvSpPr>
            <a:spLocks noGrp="1"/>
          </p:cNvSpPr>
          <p:nvPr>
            <p:ph type="title" idx="100"/>
          </p:nvPr>
        </p:nvSpPr>
        <p:spPr>
          <a:xfrm>
            <a:off x="4849239" y="1682517"/>
            <a:ext cx="3651884" cy="9941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tx2"/>
                </a:solidFill>
              </a:rPr>
              <a:t>Different Types of Partnerships</a:t>
            </a:r>
            <a:br>
              <a:rPr lang="en-US" sz="3600" b="1" dirty="0">
                <a:solidFill>
                  <a:schemeClr val="tx2"/>
                </a:solidFill>
              </a:rPr>
            </a:b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14" name="Picture 13" descr="Hands holding each other">
            <a:extLst>
              <a:ext uri="{FF2B5EF4-FFF2-40B4-BE49-F238E27FC236}">
                <a16:creationId xmlns:a16="http://schemas.microsoft.com/office/drawing/2014/main" id="{B527A858-4CCE-42D6-10A4-C78FCC8DD0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93" r="19943"/>
          <a:stretch/>
        </p:blipFill>
        <p:spPr>
          <a:xfrm>
            <a:off x="20" y="10"/>
            <a:ext cx="4743430" cy="5142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263D67-9B31-4F2B-B228-27FD3112D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817286" cy="5143500"/>
            <a:chOff x="0" y="0"/>
            <a:chExt cx="6423049" cy="6858001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0DF1CD8-441E-4077-9B3C-7E96D92E0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9C0434-209D-4C7E-BE2D-26B74B698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A29CD07-3C0C-426E-8C5F-2382575AC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937BE4-F949-4583-8DF7-F3EE5BA02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B6EBAF51-610B-41B6-9517-1518958C7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C7798AB-4567-89D1-537B-9CD0B94CB401}"/>
              </a:ext>
            </a:extLst>
          </p:cNvPr>
          <p:cNvSpPr txBox="1"/>
          <p:nvPr/>
        </p:nvSpPr>
        <p:spPr>
          <a:xfrm>
            <a:off x="5063490" y="1036623"/>
            <a:ext cx="3651885" cy="2285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56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B6985-AB4C-0636-94EC-76F319018D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4400" dirty="0">
                <a:solidFill>
                  <a:srgbClr val="FFFFFF"/>
                </a:solidFill>
              </a:rPr>
              <a:t>1. General Partnership (GP)</a:t>
            </a:r>
          </a:p>
        </p:txBody>
      </p:sp>
      <p:graphicFrame>
        <p:nvGraphicFramePr>
          <p:cNvPr id="11" name="Text 0">
            <a:extLst>
              <a:ext uri="{FF2B5EF4-FFF2-40B4-BE49-F238E27FC236}">
                <a16:creationId xmlns:a16="http://schemas.microsoft.com/office/drawing/2014/main" id="{55DFBDE9-F191-2131-29A4-55EAEA389E24}"/>
              </a:ext>
            </a:extLst>
          </p:cNvPr>
          <p:cNvGraphicFramePr/>
          <p:nvPr/>
        </p:nvGraphicFramePr>
        <p:xfrm>
          <a:off x="628650" y="1369218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1" y="1057559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39858" y="1262817"/>
            <a:ext cx="2336449" cy="179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lnSpc>
                <a:spcPct val="90000"/>
              </a:lnSpc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Limited Partnership (LP)</a:t>
            </a:r>
          </a:p>
        </p:txBody>
      </p:sp>
      <p:graphicFrame>
        <p:nvGraphicFramePr>
          <p:cNvPr id="21" name="Text 0">
            <a:extLst>
              <a:ext uri="{FF2B5EF4-FFF2-40B4-BE49-F238E27FC236}">
                <a16:creationId xmlns:a16="http://schemas.microsoft.com/office/drawing/2014/main" id="{9CD16E57-3529-FCE4-2EA2-5C4112A8D5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7917907"/>
              </p:ext>
            </p:extLst>
          </p:nvPr>
        </p:nvGraphicFramePr>
        <p:xfrm>
          <a:off x="3678789" y="562829"/>
          <a:ext cx="5000124" cy="4452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mited partnership explanation. A look at how a limited partnership works.">
            <a:extLst>
              <a:ext uri="{FF2B5EF4-FFF2-40B4-BE49-F238E27FC236}">
                <a16:creationId xmlns:a16="http://schemas.microsoft.com/office/drawing/2014/main" id="{C374810D-6979-96AA-5BCF-DC7083AB0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 b="32783"/>
          <a:stretch/>
        </p:blipFill>
        <p:spPr bwMode="auto">
          <a:xfrm>
            <a:off x="1118552" y="0"/>
            <a:ext cx="6148251" cy="18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imited partnership explanation. A look at how a limited partnership works.">
            <a:extLst>
              <a:ext uri="{FF2B5EF4-FFF2-40B4-BE49-F238E27FC236}">
                <a16:creationId xmlns:a16="http://schemas.microsoft.com/office/drawing/2014/main" id="{B95CC3B4-D624-8E07-9CE7-1EB3B4084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2"/>
          <a:stretch/>
        </p:blipFill>
        <p:spPr bwMode="auto">
          <a:xfrm>
            <a:off x="1118552" y="1993876"/>
            <a:ext cx="6133048" cy="297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512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1" y="1057559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39858" y="1262817"/>
            <a:ext cx="2336449" cy="179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lnSpc>
                <a:spcPct val="90000"/>
              </a:lnSpc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Limited Liability Partnership (LLP)</a:t>
            </a:r>
          </a:p>
        </p:txBody>
      </p:sp>
      <p:graphicFrame>
        <p:nvGraphicFramePr>
          <p:cNvPr id="5" name="Text 0">
            <a:extLst>
              <a:ext uri="{FF2B5EF4-FFF2-40B4-BE49-F238E27FC236}">
                <a16:creationId xmlns:a16="http://schemas.microsoft.com/office/drawing/2014/main" id="{1A64BC08-E6D8-2017-9411-A6395B35A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0671361"/>
              </p:ext>
            </p:extLst>
          </p:nvPr>
        </p:nvGraphicFramePr>
        <p:xfrm>
          <a:off x="3678789" y="562830"/>
          <a:ext cx="5000124" cy="409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1" y="1057559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39858" y="1262817"/>
            <a:ext cx="2336449" cy="179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lnSpc>
                <a:spcPct val="90000"/>
              </a:lnSpc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Joint Venture</a:t>
            </a:r>
          </a:p>
        </p:txBody>
      </p:sp>
      <p:graphicFrame>
        <p:nvGraphicFramePr>
          <p:cNvPr id="5" name="Text 0">
            <a:extLst>
              <a:ext uri="{FF2B5EF4-FFF2-40B4-BE49-F238E27FC236}">
                <a16:creationId xmlns:a16="http://schemas.microsoft.com/office/drawing/2014/main" id="{362C232C-1EC8-AF53-F11C-3F60A44FDB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653930"/>
              </p:ext>
            </p:extLst>
          </p:nvPr>
        </p:nvGraphicFramePr>
        <p:xfrm>
          <a:off x="3678789" y="562830"/>
          <a:ext cx="5000124" cy="409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579</Words>
  <Application>Microsoft Office PowerPoint</Application>
  <PresentationFormat>On-screen Show (16:9)</PresentationFormat>
  <Paragraphs>75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Google Sans</vt:lpstr>
      <vt:lpstr>Office Theme</vt:lpstr>
      <vt:lpstr>Types of Partnerships in Business</vt:lpstr>
      <vt:lpstr>Introduction to Business Partnerships</vt:lpstr>
      <vt:lpstr>  In the U.S., partnerships account for about 7% of all business. ​ They generate about 5% of all sales and about 10% of all income </vt:lpstr>
      <vt:lpstr>Different Types of Partnerships </vt:lpstr>
      <vt:lpstr>1. General Partnership (GP)</vt:lpstr>
      <vt:lpstr>2. Limited Partnership (LP)</vt:lpstr>
      <vt:lpstr>PowerPoint Presentation</vt:lpstr>
      <vt:lpstr>3. Limited Liability Partnership (LLP)</vt:lpstr>
      <vt:lpstr>4. Joint Venture</vt:lpstr>
      <vt:lpstr>Partnership Agreement</vt:lpstr>
      <vt:lpstr>Partnership Agreement</vt:lpstr>
      <vt:lpstr>Real-World Examples</vt:lpstr>
      <vt:lpstr>Conclusion</vt:lpstr>
      <vt:lpstr>Complete the Partnership Agreement Assignment: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Partnerships in Business</dc:title>
  <dc:subject>PptxGenJS Presentation</dc:subject>
  <dc:creator>PptxGenJS</dc:creator>
  <cp:lastModifiedBy>Cassie Vetter</cp:lastModifiedBy>
  <cp:revision>4</cp:revision>
  <dcterms:created xsi:type="dcterms:W3CDTF">2024-09-29T17:37:11Z</dcterms:created>
  <dcterms:modified xsi:type="dcterms:W3CDTF">2024-09-29T21:03:26Z</dcterms:modified>
</cp:coreProperties>
</file>